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Lst>
  <p:notesMasterIdLst>
    <p:notesMasterId r:id="rId25"/>
  </p:notesMasterIdLst>
  <p:sldIdLst>
    <p:sldId id="256" r:id="rId4"/>
    <p:sldId id="270" r:id="rId5"/>
    <p:sldId id="271" r:id="rId6"/>
    <p:sldId id="257" r:id="rId7"/>
    <p:sldId id="261" r:id="rId8"/>
    <p:sldId id="258" r:id="rId9"/>
    <p:sldId id="262" r:id="rId10"/>
    <p:sldId id="263" r:id="rId11"/>
    <p:sldId id="264" r:id="rId12"/>
    <p:sldId id="268" r:id="rId13"/>
    <p:sldId id="279" r:id="rId14"/>
    <p:sldId id="269" r:id="rId15"/>
    <p:sldId id="273" r:id="rId16"/>
    <p:sldId id="265" r:id="rId17"/>
    <p:sldId id="277" r:id="rId18"/>
    <p:sldId id="274" r:id="rId19"/>
    <p:sldId id="281" r:id="rId20"/>
    <p:sldId id="282" r:id="rId21"/>
    <p:sldId id="275" r:id="rId22"/>
    <p:sldId id="276"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Chen" initials="C" lastIdx="1" clrIdx="0">
    <p:extLst>
      <p:ext uri="{19B8F6BF-5375-455C-9EA6-DF929625EA0E}">
        <p15:presenceInfo xmlns:p15="http://schemas.microsoft.com/office/powerpoint/2012/main" userId="Chang,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3" autoAdjust="0"/>
    <p:restoredTop sz="94660"/>
  </p:normalViewPr>
  <p:slideViewPr>
    <p:cSldViewPr snapToGrid="0">
      <p:cViewPr varScale="1">
        <p:scale>
          <a:sx n="63" d="100"/>
          <a:sy n="63" d="100"/>
        </p:scale>
        <p:origin x="6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E6F16-FD0F-48AE-B4A7-9A2A29EA6C3F}" type="datetimeFigureOut">
              <a:rPr lang="en-US" smtClean="0"/>
              <a:t>5/3/2021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F2221-4793-471E-B16B-3493C47CF0D5}" type="slidenum">
              <a:rPr lang="en-US" smtClean="0"/>
              <a:t>‹#›</a:t>
            </a:fld>
            <a:endParaRPr lang="en-US"/>
          </a:p>
        </p:txBody>
      </p:sp>
    </p:spTree>
    <p:extLst>
      <p:ext uri="{BB962C8B-B14F-4D97-AF65-F5344CB8AC3E}">
        <p14:creationId xmlns:p14="http://schemas.microsoft.com/office/powerpoint/2010/main" val="428626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wPWgZJDd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istoryofvaccines.org/timeline/yellow-fev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yellowfever/map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yellowfever/index.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W9tjV2h5ja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times.com/interactive/2020/us/pennsylvania-coronavirus-cas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llections.nlm.nih.gov/catalog/nlm:nlmuid-0140550-b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llections.nlm.nih.gov/catalog/nlm:nlmuid-0140550-b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Calibri" panose="020F0502020204030204" pitchFamily="34" charset="0"/>
                <a:hlinkClick r:id="rId3"/>
              </a:rPr>
              <a:t>https://www.youtube.com/watch?v=uwPWgZJDdGE</a:t>
            </a:r>
            <a:endParaRPr lang="en-US" dirty="0"/>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2</a:t>
            </a:fld>
            <a:endParaRPr lang="en-US"/>
          </a:p>
        </p:txBody>
      </p:sp>
    </p:spTree>
    <p:extLst>
      <p:ext uri="{BB962C8B-B14F-4D97-AF65-F5344CB8AC3E}">
        <p14:creationId xmlns:p14="http://schemas.microsoft.com/office/powerpoint/2010/main" val="89498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https://www.historyofvaccines.org/timeline/yellow-fever</a:t>
            </a:r>
            <a:r>
              <a:rPr lang="en-US" dirty="0"/>
              <a:t> </a:t>
            </a:r>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17</a:t>
            </a:fld>
            <a:endParaRPr lang="en-US"/>
          </a:p>
        </p:txBody>
      </p:sp>
    </p:spTree>
    <p:extLst>
      <p:ext uri="{BB962C8B-B14F-4D97-AF65-F5344CB8AC3E}">
        <p14:creationId xmlns:p14="http://schemas.microsoft.com/office/powerpoint/2010/main" val="164472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https://www.cdc.gov/yellowfever/maps/index.html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563C1"/>
                </a:solidFill>
                <a:effectLst>
                  <a:glow rad="101600">
                    <a:schemeClr val="bg1">
                      <a:alpha val="60000"/>
                    </a:schemeClr>
                  </a:glow>
                </a:effectLst>
                <a:hlinkClick r:id="rId4">
                  <a:extLst>
                    <a:ext uri="{A12FA001-AC4F-418D-AE19-62706E023703}">
                      <ahyp:hlinkClr xmlns:ahyp="http://schemas.microsoft.com/office/drawing/2018/hyperlinkcolor" val="tx"/>
                    </a:ext>
                  </a:extLst>
                </a:hlinkClick>
              </a:rPr>
              <a:t>https://www.cdc.gov/yellowfever/index.html</a:t>
            </a:r>
            <a:endParaRPr lang="en-US" dirty="0">
              <a:effectLst>
                <a:glow rad="101600">
                  <a:schemeClr val="bg1">
                    <a:alpha val="60000"/>
                  </a:schemeClr>
                </a:glo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18</a:t>
            </a:fld>
            <a:endParaRPr lang="en-US"/>
          </a:p>
        </p:txBody>
      </p:sp>
    </p:spTree>
    <p:extLst>
      <p:ext uri="{BB962C8B-B14F-4D97-AF65-F5344CB8AC3E}">
        <p14:creationId xmlns:p14="http://schemas.microsoft.com/office/powerpoint/2010/main" val="282021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Calibri" panose="020F0502020204030204" pitchFamily="34" charset="0"/>
                <a:hlinkClick r:id="rId3"/>
              </a:rPr>
              <a:t>https://www.youtube.com/watch?v=W9tjV2h5jao</a:t>
            </a:r>
            <a:endParaRPr lang="en-US" dirty="0"/>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19</a:t>
            </a:fld>
            <a:endParaRPr lang="en-US"/>
          </a:p>
        </p:txBody>
      </p:sp>
    </p:spTree>
    <p:extLst>
      <p:ext uri="{BB962C8B-B14F-4D97-AF65-F5344CB8AC3E}">
        <p14:creationId xmlns:p14="http://schemas.microsoft.com/office/powerpoint/2010/main" val="27731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 change the year if it’s no longer 2021.</a:t>
            </a:r>
          </a:p>
        </p:txBody>
      </p:sp>
      <p:sp>
        <p:nvSpPr>
          <p:cNvPr id="4" name="Slide Number Placeholder 3"/>
          <p:cNvSpPr>
            <a:spLocks noGrp="1"/>
          </p:cNvSpPr>
          <p:nvPr>
            <p:ph type="sldNum" sz="quarter" idx="5"/>
          </p:nvPr>
        </p:nvSpPr>
        <p:spPr/>
        <p:txBody>
          <a:bodyPr/>
          <a:lstStyle/>
          <a:p>
            <a:fld id="{6E2F2221-4793-471E-B16B-3493C47CF0D5}" type="slidenum">
              <a:rPr lang="en-US" smtClean="0"/>
              <a:t>3</a:t>
            </a:fld>
            <a:endParaRPr lang="en-US"/>
          </a:p>
        </p:txBody>
      </p:sp>
    </p:spTree>
    <p:extLst>
      <p:ext uri="{BB962C8B-B14F-4D97-AF65-F5344CB8AC3E}">
        <p14:creationId xmlns:p14="http://schemas.microsoft.com/office/powerpoint/2010/main" val="237029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may change the numbers if there is an update.</a:t>
            </a:r>
          </a:p>
          <a:p>
            <a:r>
              <a:rPr lang="en-US" dirty="0">
                <a:hlinkClick r:id="rId3"/>
              </a:rPr>
              <a:t>www.census.gov</a:t>
            </a:r>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5</a:t>
            </a:fld>
            <a:endParaRPr lang="en-US"/>
          </a:p>
        </p:txBody>
      </p:sp>
    </p:spTree>
    <p:extLst>
      <p:ext uri="{BB962C8B-B14F-4D97-AF65-F5344CB8AC3E}">
        <p14:creationId xmlns:p14="http://schemas.microsoft.com/office/powerpoint/2010/main" val="200336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may change the numbers if there is an update.</a:t>
            </a:r>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6</a:t>
            </a:fld>
            <a:endParaRPr lang="en-US"/>
          </a:p>
        </p:txBody>
      </p:sp>
    </p:spTree>
    <p:extLst>
      <p:ext uri="{BB962C8B-B14F-4D97-AF65-F5344CB8AC3E}">
        <p14:creationId xmlns:p14="http://schemas.microsoft.com/office/powerpoint/2010/main" val="334364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may change the numbers if there is an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www.nytimes.com/interactive/2020/us/pennsylvania-coronavirus-cases.html</a:t>
            </a:r>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7</a:t>
            </a:fld>
            <a:endParaRPr lang="en-US"/>
          </a:p>
        </p:txBody>
      </p:sp>
    </p:spTree>
    <p:extLst>
      <p:ext uri="{BB962C8B-B14F-4D97-AF65-F5344CB8AC3E}">
        <p14:creationId xmlns:p14="http://schemas.microsoft.com/office/powerpoint/2010/main" val="325754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may change the numbers if there is an update.</a:t>
            </a:r>
          </a:p>
        </p:txBody>
      </p:sp>
      <p:sp>
        <p:nvSpPr>
          <p:cNvPr id="4" name="Slide Number Placeholder 3"/>
          <p:cNvSpPr>
            <a:spLocks noGrp="1"/>
          </p:cNvSpPr>
          <p:nvPr>
            <p:ph type="sldNum" sz="quarter" idx="5"/>
          </p:nvPr>
        </p:nvSpPr>
        <p:spPr/>
        <p:txBody>
          <a:bodyPr/>
          <a:lstStyle/>
          <a:p>
            <a:fld id="{6E2F2221-4793-471E-B16B-3493C47CF0D5}" type="slidenum">
              <a:rPr lang="en-US" smtClean="0"/>
              <a:t>8</a:t>
            </a:fld>
            <a:endParaRPr lang="en-US"/>
          </a:p>
        </p:txBody>
      </p:sp>
    </p:spTree>
    <p:extLst>
      <p:ext uri="{BB962C8B-B14F-4D97-AF65-F5344CB8AC3E}">
        <p14:creationId xmlns:p14="http://schemas.microsoft.com/office/powerpoint/2010/main" val="182667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may change the numbers if there is an update.</a:t>
            </a:r>
          </a:p>
          <a:p>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9</a:t>
            </a:fld>
            <a:endParaRPr lang="en-US"/>
          </a:p>
        </p:txBody>
      </p:sp>
    </p:spTree>
    <p:extLst>
      <p:ext uri="{BB962C8B-B14F-4D97-AF65-F5344CB8AC3E}">
        <p14:creationId xmlns:p14="http://schemas.microsoft.com/office/powerpoint/2010/main" val="198521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Calibri" panose="020F0502020204030204" pitchFamily="34" charset="0"/>
                <a:hlinkClick r:id="rId3"/>
              </a:rPr>
              <a:t>https://collections.nlm.nih.gov/catalog/nlm:nlmuid-0140550-bk</a:t>
            </a:r>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14</a:t>
            </a:fld>
            <a:endParaRPr lang="en-US"/>
          </a:p>
        </p:txBody>
      </p:sp>
    </p:spTree>
    <p:extLst>
      <p:ext uri="{BB962C8B-B14F-4D97-AF65-F5344CB8AC3E}">
        <p14:creationId xmlns:p14="http://schemas.microsoft.com/office/powerpoint/2010/main" val="135295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Calibri" panose="020F0502020204030204" pitchFamily="34" charset="0"/>
                <a:hlinkClick r:id="rId3"/>
              </a:rPr>
              <a:t>https://collections.nlm.nih.gov/catalog/nlm:nlmuid-0140550-bk</a:t>
            </a:r>
            <a:endParaRPr lang="en-US" dirty="0"/>
          </a:p>
        </p:txBody>
      </p:sp>
      <p:sp>
        <p:nvSpPr>
          <p:cNvPr id="4" name="Slide Number Placeholder 3"/>
          <p:cNvSpPr>
            <a:spLocks noGrp="1"/>
          </p:cNvSpPr>
          <p:nvPr>
            <p:ph type="sldNum" sz="quarter" idx="5"/>
          </p:nvPr>
        </p:nvSpPr>
        <p:spPr/>
        <p:txBody>
          <a:bodyPr/>
          <a:lstStyle/>
          <a:p>
            <a:fld id="{6E2F2221-4793-471E-B16B-3493C47CF0D5}" type="slidenum">
              <a:rPr lang="en-US" smtClean="0"/>
              <a:t>15</a:t>
            </a:fld>
            <a:endParaRPr lang="en-US"/>
          </a:p>
        </p:txBody>
      </p:sp>
    </p:spTree>
    <p:extLst>
      <p:ext uri="{BB962C8B-B14F-4D97-AF65-F5344CB8AC3E}">
        <p14:creationId xmlns:p14="http://schemas.microsoft.com/office/powerpoint/2010/main" val="159315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7EBC-3247-4FDD-9320-987D88E53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F2577-2BD1-4B83-8EBE-F8F1150A7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2CBB4-E71F-4D04-9E0D-C3CE5A3A018E}"/>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84A9BDD9-8844-44FF-966A-163641C17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D35CF-09B4-42E9-9366-294E7ADDBBD8}"/>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409813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C6E2-4EC1-4961-826F-CC6CDE063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608113-016C-4B67-95A1-A484F5D6B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5105C-5BEA-4DB8-8D87-5908317B9FD2}"/>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37406942-F840-4D68-8775-943445B6C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F0308-C689-42E0-BD6D-687829BDDFAC}"/>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383761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A94BB-3B44-42B5-888F-72A035D288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153E9-1FE7-46BD-A1C9-E6C84C03F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F8666-B5DD-45F9-B146-CD7D64BFBB8F}"/>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B70913A2-8F72-438F-832E-24143A51A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480B8-AD2E-48D7-BD4A-CD4AB83C6D02}"/>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1945728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790A-8538-44DA-94C7-3F7D56991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8AB48-534B-43F6-9571-A2C23A97A8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452CB-3B61-443E-AFC0-0BE44C5C23BE}"/>
              </a:ext>
            </a:extLst>
          </p:cNvPr>
          <p:cNvSpPr>
            <a:spLocks noGrp="1"/>
          </p:cNvSpPr>
          <p:nvPr>
            <p:ph type="dt" sz="half" idx="10"/>
          </p:nvPr>
        </p:nvSpPr>
        <p:spPr/>
        <p:txBody>
          <a:bodyPr/>
          <a:lstStyle/>
          <a:p>
            <a:fld id="{FEC83EBF-3281-422F-8B50-C4B0CC6761B2}" type="datetimeFigureOut">
              <a:rPr lang="en-US" smtClean="0"/>
              <a:t>5/3/2021</a:t>
            </a:fld>
            <a:endParaRPr lang="en-US"/>
          </a:p>
        </p:txBody>
      </p:sp>
      <p:sp>
        <p:nvSpPr>
          <p:cNvPr id="5" name="Footer Placeholder 4">
            <a:extLst>
              <a:ext uri="{FF2B5EF4-FFF2-40B4-BE49-F238E27FC236}">
                <a16:creationId xmlns:a16="http://schemas.microsoft.com/office/drawing/2014/main" id="{9264C470-D596-45E2-B697-24FA4F328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8B15F-E676-4A01-8BA0-97C900D18517}"/>
              </a:ext>
            </a:extLst>
          </p:cNvPr>
          <p:cNvSpPr>
            <a:spLocks noGrp="1"/>
          </p:cNvSpPr>
          <p:nvPr>
            <p:ph type="sldNum" sz="quarter" idx="12"/>
          </p:nvPr>
        </p:nvSpPr>
        <p:spPr/>
        <p:txBody>
          <a:bodyPr/>
          <a:lstStyle/>
          <a:p>
            <a:fld id="{9725159E-7C6A-4EB7-B779-0BB01171BAA4}" type="slidenum">
              <a:rPr lang="en-US" smtClean="0"/>
              <a:t>‹#›</a:t>
            </a:fld>
            <a:endParaRPr lang="en-US"/>
          </a:p>
        </p:txBody>
      </p:sp>
    </p:spTree>
    <p:extLst>
      <p:ext uri="{BB962C8B-B14F-4D97-AF65-F5344CB8AC3E}">
        <p14:creationId xmlns:p14="http://schemas.microsoft.com/office/powerpoint/2010/main" val="15749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D082-275F-4AA0-8DBA-7A502F4FD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F0B91-F84C-431D-AFB3-A47448BB0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74890-69D5-4473-81FB-62377BC94115}"/>
              </a:ext>
            </a:extLst>
          </p:cNvPr>
          <p:cNvSpPr>
            <a:spLocks noGrp="1"/>
          </p:cNvSpPr>
          <p:nvPr>
            <p:ph type="dt" sz="half" idx="10"/>
          </p:nvPr>
        </p:nvSpPr>
        <p:spPr/>
        <p:txBody>
          <a:bodyPr/>
          <a:lstStyle/>
          <a:p>
            <a:fld id="{89EEE9B2-8FC3-43C5-9176-356993B2A440}" type="datetimeFigureOut">
              <a:rPr lang="en-US" smtClean="0"/>
              <a:t>5/3/2021</a:t>
            </a:fld>
            <a:endParaRPr lang="en-US"/>
          </a:p>
        </p:txBody>
      </p:sp>
      <p:sp>
        <p:nvSpPr>
          <p:cNvPr id="5" name="Footer Placeholder 4">
            <a:extLst>
              <a:ext uri="{FF2B5EF4-FFF2-40B4-BE49-F238E27FC236}">
                <a16:creationId xmlns:a16="http://schemas.microsoft.com/office/drawing/2014/main" id="{B8894BFD-77DF-4ED1-AD17-E14639C19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051C-6061-41D6-848F-673DED40B111}"/>
              </a:ext>
            </a:extLst>
          </p:cNvPr>
          <p:cNvSpPr>
            <a:spLocks noGrp="1"/>
          </p:cNvSpPr>
          <p:nvPr>
            <p:ph type="sldNum" sz="quarter" idx="12"/>
          </p:nvPr>
        </p:nvSpPr>
        <p:spPr/>
        <p:txBody>
          <a:bodyPr/>
          <a:lstStyle/>
          <a:p>
            <a:fld id="{1991B256-31D3-4A41-9727-17AB85498D43}" type="slidenum">
              <a:rPr lang="en-US" smtClean="0"/>
              <a:t>‹#›</a:t>
            </a:fld>
            <a:endParaRPr lang="en-US"/>
          </a:p>
        </p:txBody>
      </p:sp>
    </p:spTree>
    <p:extLst>
      <p:ext uri="{BB962C8B-B14F-4D97-AF65-F5344CB8AC3E}">
        <p14:creationId xmlns:p14="http://schemas.microsoft.com/office/powerpoint/2010/main" val="255722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89DF-B00B-4742-AC0D-94A678996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523EB-BF6C-4755-9790-59B9D8722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BEB5F-5A73-4389-A6EC-1B6954D94597}"/>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5314EF82-AC9A-426A-A7F6-E617AF4DF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4CC09-1149-4877-BE7D-37B224C8AA1E}"/>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63315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71BA-58FB-4BC5-ADDA-BFEE38C4F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CB463-86C6-4B12-97EF-7EBF87F38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7051D-9CB3-4EE9-A679-88B7318E14E0}"/>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3406A8C2-D037-434B-A505-976BC6B79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E75F-5E25-44DC-8C8F-7226A2991A07}"/>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174560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5E5E-DFB3-4125-B03A-50D535160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FB489-0D65-44E3-B23C-B04CF21ECA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DBA80-B856-42A5-824B-661D7C83B1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79A53F-3112-4105-A61D-9605F7964C03}"/>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6" name="Footer Placeholder 5">
            <a:extLst>
              <a:ext uri="{FF2B5EF4-FFF2-40B4-BE49-F238E27FC236}">
                <a16:creationId xmlns:a16="http://schemas.microsoft.com/office/drawing/2014/main" id="{8BBDEC13-AD8D-49BC-AD90-A87FC195F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7B8D6-9347-45FE-8342-F0E297DCAF7B}"/>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346673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0004-C80B-4E77-81C3-261CCCFAC4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D9771D-5B10-45D0-90D7-A852E6202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A18FD-E4AC-49BA-80FA-C8FA67DEF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79562A-4222-4A98-B259-4F265B4B8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84ABE-91A7-4E76-B837-5667787CD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FAA78E-E575-499B-A41E-BA1521E95A32}"/>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8" name="Footer Placeholder 7">
            <a:extLst>
              <a:ext uri="{FF2B5EF4-FFF2-40B4-BE49-F238E27FC236}">
                <a16:creationId xmlns:a16="http://schemas.microsoft.com/office/drawing/2014/main" id="{BAABECAA-7638-496C-A002-F1EE6F050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230C8-12D6-4A08-9303-BF4EA67A6DFB}"/>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253448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D8B8-B01D-43AF-B9EA-DA2C867689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6ABD8-92DB-45E2-ADA6-0E3BC4743464}"/>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4" name="Footer Placeholder 3">
            <a:extLst>
              <a:ext uri="{FF2B5EF4-FFF2-40B4-BE49-F238E27FC236}">
                <a16:creationId xmlns:a16="http://schemas.microsoft.com/office/drawing/2014/main" id="{E071BD37-382C-4E7E-86F6-3E5E594B6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226C61-B549-470E-9390-79BDBDE9A2AB}"/>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370572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9516D-8688-4BAE-BDB4-6528DF80885C}"/>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3" name="Footer Placeholder 2">
            <a:extLst>
              <a:ext uri="{FF2B5EF4-FFF2-40B4-BE49-F238E27FC236}">
                <a16:creationId xmlns:a16="http://schemas.microsoft.com/office/drawing/2014/main" id="{A57D6F02-CE14-4A8A-B20D-22F63CF0B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0D486-4737-488B-9AA9-6463310418FD}"/>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168832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0E8E-763E-4F15-8448-FBB104A1D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8D8DA-549D-44FF-B5A0-9DADA8674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4597C-CB02-4E68-9041-0AA961E59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8C401-5448-4B3D-8448-7BA2EF9034BA}"/>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6" name="Footer Placeholder 5">
            <a:extLst>
              <a:ext uri="{FF2B5EF4-FFF2-40B4-BE49-F238E27FC236}">
                <a16:creationId xmlns:a16="http://schemas.microsoft.com/office/drawing/2014/main" id="{B08E8311-599A-4F1B-9C02-43F1CED2E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1DCE0-B108-4FD0-B940-AEB8F7321E43}"/>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142344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A6A0-F4F8-4E1B-A46D-F8B96FF9E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66FAD-D278-476D-BFBE-428EB8FDB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538706-5DBC-46EF-849D-AAD3564A3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98230-3BD3-432E-A909-08FF0A441482}"/>
              </a:ext>
            </a:extLst>
          </p:cNvPr>
          <p:cNvSpPr>
            <a:spLocks noGrp="1"/>
          </p:cNvSpPr>
          <p:nvPr>
            <p:ph type="dt" sz="half" idx="10"/>
          </p:nvPr>
        </p:nvSpPr>
        <p:spPr/>
        <p:txBody>
          <a:bodyPr/>
          <a:lstStyle/>
          <a:p>
            <a:fld id="{39C9F1E2-6C48-47DF-8138-AA5246F7FE6C}" type="datetimeFigureOut">
              <a:rPr lang="en-US" smtClean="0"/>
              <a:t>5/3/2021</a:t>
            </a:fld>
            <a:endParaRPr lang="en-US"/>
          </a:p>
        </p:txBody>
      </p:sp>
      <p:sp>
        <p:nvSpPr>
          <p:cNvPr id="6" name="Footer Placeholder 5">
            <a:extLst>
              <a:ext uri="{FF2B5EF4-FFF2-40B4-BE49-F238E27FC236}">
                <a16:creationId xmlns:a16="http://schemas.microsoft.com/office/drawing/2014/main" id="{0E5E3762-13A8-472F-8F13-BE62873C7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D8D61-E7C6-4525-992D-98C5E08A1ADF}"/>
              </a:ext>
            </a:extLst>
          </p:cNvPr>
          <p:cNvSpPr>
            <a:spLocks noGrp="1"/>
          </p:cNvSpPr>
          <p:nvPr>
            <p:ph type="sldNum" sz="quarter" idx="12"/>
          </p:nvPr>
        </p:nvSpPr>
        <p:spPr/>
        <p:txBody>
          <a:bodyPr/>
          <a:lstStyle/>
          <a:p>
            <a:fld id="{23D5F6F4-8973-4BFD-8DC3-F5AD85BF91D3}" type="slidenum">
              <a:rPr lang="en-US" smtClean="0"/>
              <a:t>‹#›</a:t>
            </a:fld>
            <a:endParaRPr lang="en-US"/>
          </a:p>
        </p:txBody>
      </p:sp>
    </p:spTree>
    <p:extLst>
      <p:ext uri="{BB962C8B-B14F-4D97-AF65-F5344CB8AC3E}">
        <p14:creationId xmlns:p14="http://schemas.microsoft.com/office/powerpoint/2010/main" val="358093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F59AD-B1B4-4166-9988-CBF074D78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7DF0F0-B20F-4A94-98DF-2A45D1165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DA8C8-8C4A-40A9-9BC4-8182860F5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9F1E2-6C48-47DF-8138-AA5246F7FE6C}" type="datetimeFigureOut">
              <a:rPr lang="en-US" smtClean="0"/>
              <a:t>5/3/2021</a:t>
            </a:fld>
            <a:endParaRPr lang="en-US"/>
          </a:p>
        </p:txBody>
      </p:sp>
      <p:sp>
        <p:nvSpPr>
          <p:cNvPr id="5" name="Footer Placeholder 4">
            <a:extLst>
              <a:ext uri="{FF2B5EF4-FFF2-40B4-BE49-F238E27FC236}">
                <a16:creationId xmlns:a16="http://schemas.microsoft.com/office/drawing/2014/main" id="{0926868C-DF75-47A2-8082-8D6CC97C4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EAC63-D2D6-4A00-9B01-444C8A5AE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F6F4-8973-4BFD-8DC3-F5AD85BF91D3}" type="slidenum">
              <a:rPr lang="en-US" smtClean="0"/>
              <a:t>‹#›</a:t>
            </a:fld>
            <a:endParaRPr lang="en-US"/>
          </a:p>
        </p:txBody>
      </p:sp>
    </p:spTree>
    <p:extLst>
      <p:ext uri="{BB962C8B-B14F-4D97-AF65-F5344CB8AC3E}">
        <p14:creationId xmlns:p14="http://schemas.microsoft.com/office/powerpoint/2010/main" val="24068653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966F3-384C-4943-ABD6-F906CE89C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8F8D5-2524-4DD8-A905-00ED05C47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066B1-F260-4869-9F65-9A1CFA589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83EBF-3281-422F-8B50-C4B0CC6761B2}" type="datetimeFigureOut">
              <a:rPr lang="en-US" smtClean="0"/>
              <a:t>5/3/2021</a:t>
            </a:fld>
            <a:endParaRPr lang="en-US"/>
          </a:p>
        </p:txBody>
      </p:sp>
      <p:sp>
        <p:nvSpPr>
          <p:cNvPr id="5" name="Footer Placeholder 4">
            <a:extLst>
              <a:ext uri="{FF2B5EF4-FFF2-40B4-BE49-F238E27FC236}">
                <a16:creationId xmlns:a16="http://schemas.microsoft.com/office/drawing/2014/main" id="{A744B7C0-FD9E-4F57-AA1C-FC1B6DFAA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1E159E-D166-44FE-BF8C-738C5BE4B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5159E-7C6A-4EB7-B779-0BB01171BAA4}" type="slidenum">
              <a:rPr lang="en-US" smtClean="0"/>
              <a:t>‹#›</a:t>
            </a:fld>
            <a:endParaRPr lang="en-US"/>
          </a:p>
        </p:txBody>
      </p:sp>
    </p:spTree>
    <p:extLst>
      <p:ext uri="{BB962C8B-B14F-4D97-AF65-F5344CB8AC3E}">
        <p14:creationId xmlns:p14="http://schemas.microsoft.com/office/powerpoint/2010/main" val="172468509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6EBF9-3631-4D42-B193-49ED0B4FF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C1217-9635-418D-AF06-BD4389658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50D0-1BCE-4510-BBAD-0BD8C1EC0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EE9B2-8FC3-43C5-9176-356993B2A440}" type="datetimeFigureOut">
              <a:rPr lang="en-US" smtClean="0"/>
              <a:t>5/3/2021</a:t>
            </a:fld>
            <a:endParaRPr lang="en-US"/>
          </a:p>
        </p:txBody>
      </p:sp>
      <p:sp>
        <p:nvSpPr>
          <p:cNvPr id="5" name="Footer Placeholder 4">
            <a:extLst>
              <a:ext uri="{FF2B5EF4-FFF2-40B4-BE49-F238E27FC236}">
                <a16:creationId xmlns:a16="http://schemas.microsoft.com/office/drawing/2014/main" id="{5B2FA96F-EBF1-44C2-B4A3-C4AC29C39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34986E-8823-49D9-8587-E4AF30057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1B256-31D3-4A41-9727-17AB85498D43}" type="slidenum">
              <a:rPr lang="en-US" smtClean="0"/>
              <a:t>‹#›</a:t>
            </a:fld>
            <a:endParaRPr lang="en-US"/>
          </a:p>
        </p:txBody>
      </p:sp>
    </p:spTree>
    <p:extLst>
      <p:ext uri="{BB962C8B-B14F-4D97-AF65-F5344CB8AC3E}">
        <p14:creationId xmlns:p14="http://schemas.microsoft.com/office/powerpoint/2010/main" val="325492209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ublicdomainpictures.net/en/view-image.php?image=323495&amp;picture=covid-19-concept"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s://creativecommons.org/licenses/by-nc/3.0/" TargetMode="External"/><Relationship Id="rId5" Type="http://schemas.openxmlformats.org/officeDocument/2006/relationships/hyperlink" Target="http://furiion52.deviantart.com/art/Old-Paper-Texture-302612501" TargetMode="External"/><Relationship Id="rId10" Type="http://schemas.openxmlformats.org/officeDocument/2006/relationships/hyperlink" Target="https://pngimg.com/download/18145" TargetMode="External"/><Relationship Id="rId4" Type="http://schemas.openxmlformats.org/officeDocument/2006/relationships/image" Target="../media/image2.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ollections.nlm.nih.gov/catalog/nlm:nlmuid-0140550-b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Mathew_Carey" TargetMode="Externa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pngimg.com/download/18145" TargetMode="External"/><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hyperlink" Target="https://www.historyofvaccines.org/timeline/yellow-fev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cdc.gov/yellowfever/index.html" TargetMode="External"/><Relationship Id="rId5" Type="http://schemas.openxmlformats.org/officeDocument/2006/relationships/hyperlink" Target="https://www.cdc.gov/yellowfever/maps/index.html"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W9tjV2h5ja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uwPWgZJDdG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pngall.com/question-mark-png/download/2986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hiladelphiacongregations.org/"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question-mark-png/download/2986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interactive/2020/us/pennsylvania-coronavirus-cas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1B0E35E-FCAC-4578-B43E-2F0B6EBADB44}"/>
              </a:ext>
            </a:extLst>
          </p:cNvPr>
          <p:cNvSpPr txBox="1">
            <a:spLocks/>
          </p:cNvSpPr>
          <p:nvPr/>
        </p:nvSpPr>
        <p:spPr>
          <a:xfrm>
            <a:off x="1458189" y="4311061"/>
            <a:ext cx="8555183" cy="1400400"/>
          </a:xfrm>
          <a:prstGeom prst="rect">
            <a:avLst/>
          </a:prstGeom>
        </p:spPr>
        <p:txBody>
          <a:bodyPr vert="horz" wrap="square"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300" b="1" kern="1200" dirty="0">
                <a:solidFill>
                  <a:schemeClr val="bg1"/>
                </a:solidFill>
                <a:effectLst>
                  <a:glow rad="152400">
                    <a:schemeClr val="bg1">
                      <a:alpha val="60000"/>
                    </a:schemeClr>
                  </a:glow>
                  <a:outerShdw blurRad="38100" dist="38100" dir="2700000" algn="tl">
                    <a:srgbClr val="000000">
                      <a:alpha val="43137"/>
                    </a:srgbClr>
                  </a:outerShdw>
                </a:effectLst>
                <a:latin typeface="Lucida Handwriting" panose="03010101010101010101" pitchFamily="66" charset="0"/>
              </a:rPr>
              <a:t>Yellow Fever and COVID-19</a:t>
            </a:r>
          </a:p>
        </p:txBody>
      </p:sp>
      <p:pic>
        <p:nvPicPr>
          <p:cNvPr id="10" name="Picture 9" descr="A picture containing berry, fruit&#10;&#10;Description automatically generated">
            <a:extLst>
              <a:ext uri="{FF2B5EF4-FFF2-40B4-BE49-F238E27FC236}">
                <a16:creationId xmlns:a16="http://schemas.microsoft.com/office/drawing/2014/main" id="{D7335EDD-0BE9-47A5-9692-08A476EBD0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12" r="1" b="1"/>
          <a:stretch/>
        </p:blipFill>
        <p:spPr>
          <a:xfrm flipH="1">
            <a:off x="6191251" y="0"/>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7" name="Picture 6" descr="Background pattern&#10;&#10;Description automatically generated">
            <a:extLst>
              <a:ext uri="{FF2B5EF4-FFF2-40B4-BE49-F238E27FC236}">
                <a16:creationId xmlns:a16="http://schemas.microsoft.com/office/drawing/2014/main" id="{E5F4B95E-229D-4708-98F4-69A106C3822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437"/>
          <a:stretch/>
        </p:blipFill>
        <p:spPr>
          <a:xfrm flipH="1">
            <a:off x="95250" y="0"/>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42" name="Group 4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3" name="Freeform: Shape 4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Box 7">
            <a:extLst>
              <a:ext uri="{FF2B5EF4-FFF2-40B4-BE49-F238E27FC236}">
                <a16:creationId xmlns:a16="http://schemas.microsoft.com/office/drawing/2014/main" id="{8FD24180-748B-441B-8A79-93D2509D5325}"/>
              </a:ext>
            </a:extLst>
          </p:cNvPr>
          <p:cNvSpPr txBox="1"/>
          <p:nvPr/>
        </p:nvSpPr>
        <p:spPr>
          <a:xfrm>
            <a:off x="9751909" y="6796073"/>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furiion52.deviantart.com/art/Old-Paper-Texture-302612501">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pic>
        <p:nvPicPr>
          <p:cNvPr id="12" name="Picture 11" descr="A picture containing insect&#10;&#10;Description automatically generated">
            <a:extLst>
              <a:ext uri="{FF2B5EF4-FFF2-40B4-BE49-F238E27FC236}">
                <a16:creationId xmlns:a16="http://schemas.microsoft.com/office/drawing/2014/main" id="{5B8C5A32-F585-4A4F-94D2-845321FDFE32}"/>
              </a:ext>
            </a:extLst>
          </p:cNvPr>
          <p:cNvPicPr>
            <a:picLocks noChangeAspect="1"/>
          </p:cNvPicPr>
          <p:nvPr/>
        </p:nvPicPr>
        <p:blipFill>
          <a:blip r:embed="rId8">
            <a:extLst>
              <a:ext uri="{BEBA8EAE-BF5A-486C-A8C5-ECC9F3942E4B}">
                <a14:imgProps xmlns:a14="http://schemas.microsoft.com/office/drawing/2010/main">
                  <a14:imgLayer r:embed="rId9">
                    <a14:imgEffect>
                      <a14:artisticMark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23395" y="729225"/>
            <a:ext cx="4330460" cy="2334118"/>
          </a:xfrm>
          <a:prstGeom prst="rect">
            <a:avLst/>
          </a:prstGeom>
        </p:spPr>
      </p:pic>
      <p:sp>
        <p:nvSpPr>
          <p:cNvPr id="13" name="TextBox 12">
            <a:extLst>
              <a:ext uri="{FF2B5EF4-FFF2-40B4-BE49-F238E27FC236}">
                <a16:creationId xmlns:a16="http://schemas.microsoft.com/office/drawing/2014/main" id="{BF921742-39FA-461A-9852-AD39AF187C17}"/>
              </a:ext>
            </a:extLst>
          </p:cNvPr>
          <p:cNvSpPr txBox="1"/>
          <p:nvPr/>
        </p:nvSpPr>
        <p:spPr>
          <a:xfrm>
            <a:off x="0" y="6891650"/>
            <a:ext cx="4330460" cy="230832"/>
          </a:xfrm>
          <a:prstGeom prst="rect">
            <a:avLst/>
          </a:prstGeom>
          <a:noFill/>
        </p:spPr>
        <p:txBody>
          <a:bodyPr wrap="square" rtlCol="0">
            <a:spAutoFit/>
          </a:bodyPr>
          <a:lstStyle/>
          <a:p>
            <a:r>
              <a:rPr lang="en-US" sz="900" dirty="0">
                <a:hlinkClick r:id="rId10" tooltip="https://pngimg.com/download/18145"/>
              </a:rPr>
              <a:t>This Photo</a:t>
            </a:r>
            <a:r>
              <a:rPr lang="en-US" sz="900" dirty="0"/>
              <a:t> by Unknown Author is licensed under </a:t>
            </a:r>
            <a:r>
              <a:rPr lang="en-US" sz="900" dirty="0">
                <a:hlinkClick r:id="rId11" tooltip="https://creativecommons.org/licenses/by-nc/3.0/"/>
              </a:rPr>
              <a:t>CC BY-NC</a:t>
            </a:r>
            <a:endParaRPr lang="en-US" sz="900" dirty="0"/>
          </a:p>
        </p:txBody>
      </p:sp>
      <p:sp>
        <p:nvSpPr>
          <p:cNvPr id="30" name="Subtitle 2">
            <a:extLst>
              <a:ext uri="{FF2B5EF4-FFF2-40B4-BE49-F238E27FC236}">
                <a16:creationId xmlns:a16="http://schemas.microsoft.com/office/drawing/2014/main" id="{3B913895-01BD-4892-B9DD-75656C9C0967}"/>
              </a:ext>
            </a:extLst>
          </p:cNvPr>
          <p:cNvSpPr>
            <a:spLocks noGrp="1"/>
          </p:cNvSpPr>
          <p:nvPr>
            <p:ph type="subTitle" idx="1"/>
          </p:nvPr>
        </p:nvSpPr>
        <p:spPr>
          <a:xfrm>
            <a:off x="10491730" y="6096086"/>
            <a:ext cx="1478875" cy="509625"/>
          </a:xfrm>
        </p:spPr>
        <p:txBody>
          <a:bodyPr>
            <a:noAutofit/>
          </a:bodyPr>
          <a:lstStyle/>
          <a:p>
            <a:pPr algn="l"/>
            <a:r>
              <a:rPr lang="en-US" sz="2800" b="1" dirty="0">
                <a:effectLst>
                  <a:glow rad="101600">
                    <a:schemeClr val="bg1">
                      <a:alpha val="60000"/>
                    </a:schemeClr>
                  </a:glow>
                </a:effectLst>
                <a:latin typeface="Lucida Handwriting" panose="03010101010101010101" pitchFamily="66" charset="0"/>
              </a:rPr>
              <a:t>Day 3</a:t>
            </a:r>
          </a:p>
        </p:txBody>
      </p:sp>
    </p:spTree>
    <p:extLst>
      <p:ext uri="{BB962C8B-B14F-4D97-AF65-F5344CB8AC3E}">
        <p14:creationId xmlns:p14="http://schemas.microsoft.com/office/powerpoint/2010/main" val="148052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8">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74E69B-20FF-4CEE-BC19-A44F0F1457E9}"/>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300" b="1" kern="1200" dirty="0">
                <a:solidFill>
                  <a:schemeClr val="tx1"/>
                </a:solidFill>
                <a:latin typeface="+mj-lt"/>
                <a:ea typeface="+mj-ea"/>
                <a:cs typeface="+mj-cs"/>
              </a:rPr>
              <a:t>What do these numbers tell you about the severity of yellow fever in 1793?</a:t>
            </a:r>
          </a:p>
        </p:txBody>
      </p:sp>
    </p:spTree>
    <p:extLst>
      <p:ext uri="{BB962C8B-B14F-4D97-AF65-F5344CB8AC3E}">
        <p14:creationId xmlns:p14="http://schemas.microsoft.com/office/powerpoint/2010/main" val="355997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8">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74E69B-20FF-4CEE-BC19-A44F0F1457E9}"/>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300" b="1" kern="1200" dirty="0">
                <a:solidFill>
                  <a:schemeClr val="tx1"/>
                </a:solidFill>
                <a:latin typeface="+mj-lt"/>
                <a:ea typeface="+mj-ea"/>
                <a:cs typeface="+mj-cs"/>
              </a:rPr>
              <a:t>What do these numbers tell you about the public </a:t>
            </a:r>
            <a:r>
              <a:rPr lang="en-US" sz="5300" b="1" kern="1200">
                <a:solidFill>
                  <a:schemeClr val="tx1"/>
                </a:solidFill>
                <a:latin typeface="+mj-lt"/>
                <a:ea typeface="+mj-ea"/>
                <a:cs typeface="+mj-cs"/>
              </a:rPr>
              <a:t>health measures of COVID-19?</a:t>
            </a:r>
            <a:endParaRPr lang="en-US" sz="5300" b="1" kern="1200" dirty="0">
              <a:solidFill>
                <a:schemeClr val="tx1"/>
              </a:solidFill>
              <a:latin typeface="+mj-lt"/>
              <a:ea typeface="+mj-ea"/>
              <a:cs typeface="+mj-cs"/>
            </a:endParaRPr>
          </a:p>
        </p:txBody>
      </p:sp>
    </p:spTree>
    <p:extLst>
      <p:ext uri="{BB962C8B-B14F-4D97-AF65-F5344CB8AC3E}">
        <p14:creationId xmlns:p14="http://schemas.microsoft.com/office/powerpoint/2010/main" val="146723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74E69B-20FF-4CEE-BC19-A44F0F1457E9}"/>
              </a:ext>
            </a:extLst>
          </p:cNvPr>
          <p:cNvSpPr txBox="1"/>
          <p:nvPr/>
        </p:nvSpPr>
        <p:spPr>
          <a:xfrm>
            <a:off x="1279707" y="1456150"/>
            <a:ext cx="5769224" cy="3759434"/>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300" b="1" dirty="0">
                <a:latin typeface="+mj-lt"/>
                <a:ea typeface="+mj-ea"/>
                <a:cs typeface="+mj-cs"/>
              </a:rPr>
              <a:t>What other factors can you use to </a:t>
            </a:r>
            <a:r>
              <a:rPr lang="en-US" sz="5300" b="1" kern="1200" dirty="0">
                <a:solidFill>
                  <a:schemeClr val="tx1"/>
                </a:solidFill>
                <a:latin typeface="+mj-lt"/>
                <a:ea typeface="+mj-ea"/>
                <a:cs typeface="+mj-cs"/>
              </a:rPr>
              <a:t>compare yellow fever and COVID-19?</a:t>
            </a:r>
          </a:p>
        </p:txBody>
      </p:sp>
      <p:sp>
        <p:nvSpPr>
          <p:cNvPr id="3" name="TextBox 2">
            <a:extLst>
              <a:ext uri="{FF2B5EF4-FFF2-40B4-BE49-F238E27FC236}">
                <a16:creationId xmlns:a16="http://schemas.microsoft.com/office/drawing/2014/main" id="{491AFFF2-BFB9-4A3D-9FD0-4599509403D3}"/>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FF9484DD-9CA1-4E3D-B284-9D7A401F5FF9}"/>
              </a:ext>
            </a:extLst>
          </p:cNvPr>
          <p:cNvSpPr txBox="1"/>
          <p:nvPr/>
        </p:nvSpPr>
        <p:spPr>
          <a:xfrm>
            <a:off x="8210735" y="2238390"/>
            <a:ext cx="2991751" cy="1384995"/>
          </a:xfrm>
          <a:prstGeom prst="rect">
            <a:avLst/>
          </a:prstGeom>
          <a:noFill/>
        </p:spPr>
        <p:txBody>
          <a:bodyPr wrap="square" rtlCol="0">
            <a:spAutoFit/>
          </a:bodyPr>
          <a:lstStyle/>
          <a:p>
            <a:pPr algn="ctr"/>
            <a:r>
              <a:rPr lang="en-US" sz="2800" b="1" dirty="0"/>
              <a:t>Symptoms</a:t>
            </a:r>
          </a:p>
          <a:p>
            <a:pPr algn="ctr"/>
            <a:r>
              <a:rPr lang="en-US" sz="2800" b="1" dirty="0"/>
              <a:t>Treatment</a:t>
            </a:r>
          </a:p>
          <a:p>
            <a:pPr algn="ctr"/>
            <a:r>
              <a:rPr lang="en-US" sz="2800" b="1" dirty="0"/>
              <a:t>Prevention</a:t>
            </a:r>
          </a:p>
        </p:txBody>
      </p:sp>
    </p:spTree>
    <p:extLst>
      <p:ext uri="{BB962C8B-B14F-4D97-AF65-F5344CB8AC3E}">
        <p14:creationId xmlns:p14="http://schemas.microsoft.com/office/powerpoint/2010/main" val="12498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BAE3FE-5EE8-4209-AA70-3AB5D56B3BA1}"/>
              </a:ext>
            </a:extLst>
          </p:cNvPr>
          <p:cNvSpPr txBox="1"/>
          <p:nvPr/>
        </p:nvSpPr>
        <p:spPr>
          <a:xfrm>
            <a:off x="4996442" y="1674511"/>
            <a:ext cx="6178195" cy="37594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latin typeface="+mj-lt"/>
                <a:ea typeface="+mj-ea"/>
                <a:cs typeface="+mj-cs"/>
              </a:rPr>
              <a:t>In pairs, compare yellow fever and COVID-19 based on their symptoms, treatment, and prevention.</a:t>
            </a:r>
            <a:endParaRPr lang="en-US" sz="4800" b="1" kern="1200" dirty="0">
              <a:solidFill>
                <a:schemeClr val="tx1"/>
              </a:solidFill>
              <a:latin typeface="+mj-lt"/>
              <a:ea typeface="+mj-ea"/>
              <a:cs typeface="+mj-cs"/>
            </a:endParaRPr>
          </a:p>
        </p:txBody>
      </p:sp>
      <p:sp>
        <p:nvSpPr>
          <p:cNvPr id="20" name="TextBox 19">
            <a:extLst>
              <a:ext uri="{FF2B5EF4-FFF2-40B4-BE49-F238E27FC236}">
                <a16:creationId xmlns:a16="http://schemas.microsoft.com/office/drawing/2014/main" id="{BDABDC35-5AC8-4F64-A33F-641F6FD8A9A1}"/>
              </a:ext>
            </a:extLst>
          </p:cNvPr>
          <p:cNvSpPr txBox="1"/>
          <p:nvPr/>
        </p:nvSpPr>
        <p:spPr>
          <a:xfrm>
            <a:off x="1017358" y="1674511"/>
            <a:ext cx="3564797" cy="37594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600" b="1" dirty="0">
                <a:latin typeface="+mj-lt"/>
                <a:ea typeface="+mj-ea"/>
                <a:cs typeface="+mj-cs"/>
              </a:rPr>
              <a:t>Create a Chart</a:t>
            </a:r>
            <a:endParaRPr lang="en-US" sz="5600" b="1" kern="1200" dirty="0">
              <a:solidFill>
                <a:schemeClr val="tx1"/>
              </a:solidFill>
              <a:latin typeface="+mj-lt"/>
              <a:ea typeface="+mj-ea"/>
              <a:cs typeface="+mj-cs"/>
            </a:endParaRPr>
          </a:p>
        </p:txBody>
      </p:sp>
    </p:spTree>
    <p:extLst>
      <p:ext uri="{BB962C8B-B14F-4D97-AF65-F5344CB8AC3E}">
        <p14:creationId xmlns:p14="http://schemas.microsoft.com/office/powerpoint/2010/main" val="242065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ge image">
            <a:extLst>
              <a:ext uri="{FF2B5EF4-FFF2-40B4-BE49-F238E27FC236}">
                <a16:creationId xmlns:a16="http://schemas.microsoft.com/office/drawing/2014/main" id="{B1EB8A91-52DF-48F0-8BCC-A7DCCB609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6" r="3225"/>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posing&#10;&#10;Description automatically generated">
            <a:extLst>
              <a:ext uri="{FF2B5EF4-FFF2-40B4-BE49-F238E27FC236}">
                <a16:creationId xmlns:a16="http://schemas.microsoft.com/office/drawing/2014/main" id="{C57011E8-E381-4162-9A0D-D481789C898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665" r="25029"/>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8" name="TextBox 7">
            <a:extLst>
              <a:ext uri="{FF2B5EF4-FFF2-40B4-BE49-F238E27FC236}">
                <a16:creationId xmlns:a16="http://schemas.microsoft.com/office/drawing/2014/main" id="{AE81B04A-22BA-4E54-AD23-C4A5B19BF24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en.wikipedia.org/wiki/Mathew_Care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17" name="Title 1">
            <a:extLst>
              <a:ext uri="{FF2B5EF4-FFF2-40B4-BE49-F238E27FC236}">
                <a16:creationId xmlns:a16="http://schemas.microsoft.com/office/drawing/2014/main" id="{578A41DE-FC4F-4E9B-94D6-689854DC68FA}"/>
              </a:ext>
            </a:extLst>
          </p:cNvPr>
          <p:cNvSpPr>
            <a:spLocks noGrp="1"/>
          </p:cNvSpPr>
          <p:nvPr>
            <p:ph type="title"/>
          </p:nvPr>
        </p:nvSpPr>
        <p:spPr>
          <a:xfrm>
            <a:off x="3895551" y="1289987"/>
            <a:ext cx="4267200" cy="1892531"/>
          </a:xfrm>
        </p:spPr>
        <p:txBody>
          <a:bodyPr vert="horz" lIns="91440" tIns="45720" rIns="91440" bIns="45720" rtlCol="0" anchor="ctr">
            <a:normAutofit/>
          </a:bodyPr>
          <a:lstStyle/>
          <a:p>
            <a:pPr algn="ctr"/>
            <a:r>
              <a:rPr lang="en-US" sz="2800" kern="1200" dirty="0">
                <a:solidFill>
                  <a:schemeClr val="tx1">
                    <a:lumMod val="85000"/>
                    <a:lumOff val="15000"/>
                  </a:schemeClr>
                </a:solidFill>
                <a:latin typeface="+mj-lt"/>
                <a:ea typeface="+mj-ea"/>
                <a:cs typeface="+mj-cs"/>
              </a:rPr>
              <a:t>Mathew Carey was a publisher who wrote about the yellow fever in 1793.</a:t>
            </a:r>
          </a:p>
        </p:txBody>
      </p:sp>
      <p:sp>
        <p:nvSpPr>
          <p:cNvPr id="21" name="Title 1">
            <a:extLst>
              <a:ext uri="{FF2B5EF4-FFF2-40B4-BE49-F238E27FC236}">
                <a16:creationId xmlns:a16="http://schemas.microsoft.com/office/drawing/2014/main" id="{A2B62764-ECB2-4376-988B-5113E53AB0BB}"/>
              </a:ext>
            </a:extLst>
          </p:cNvPr>
          <p:cNvSpPr txBox="1">
            <a:spLocks/>
          </p:cNvSpPr>
          <p:nvPr/>
        </p:nvSpPr>
        <p:spPr>
          <a:xfrm>
            <a:off x="3654826" y="3313731"/>
            <a:ext cx="4925641" cy="1357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85000"/>
                    <a:lumOff val="15000"/>
                  </a:schemeClr>
                </a:solidFill>
              </a:rPr>
              <a:t>Explore his account and look up the symptoms, treatment, and prevention of yellow fever.</a:t>
            </a:r>
          </a:p>
        </p:txBody>
      </p:sp>
      <p:sp>
        <p:nvSpPr>
          <p:cNvPr id="22" name="Title 1">
            <a:extLst>
              <a:ext uri="{FF2B5EF4-FFF2-40B4-BE49-F238E27FC236}">
                <a16:creationId xmlns:a16="http://schemas.microsoft.com/office/drawing/2014/main" id="{76872237-1BA6-44F8-BF87-6B4A54CF7867}"/>
              </a:ext>
            </a:extLst>
          </p:cNvPr>
          <p:cNvSpPr txBox="1">
            <a:spLocks/>
          </p:cNvSpPr>
          <p:nvPr/>
        </p:nvSpPr>
        <p:spPr>
          <a:xfrm>
            <a:off x="3768307" y="30980"/>
            <a:ext cx="4509783" cy="1330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Explore:</a:t>
            </a:r>
          </a:p>
        </p:txBody>
      </p:sp>
      <p:sp>
        <p:nvSpPr>
          <p:cNvPr id="24" name="TextBox 23">
            <a:extLst>
              <a:ext uri="{FF2B5EF4-FFF2-40B4-BE49-F238E27FC236}">
                <a16:creationId xmlns:a16="http://schemas.microsoft.com/office/drawing/2014/main" id="{EDDB224F-601A-40F4-9EF3-FDAB23E42BB2}"/>
              </a:ext>
            </a:extLst>
          </p:cNvPr>
          <p:cNvSpPr txBox="1"/>
          <p:nvPr/>
        </p:nvSpPr>
        <p:spPr>
          <a:xfrm>
            <a:off x="4322042" y="5816966"/>
            <a:ext cx="3840709" cy="646331"/>
          </a:xfrm>
          <a:prstGeom prst="rect">
            <a:avLst/>
          </a:prstGeom>
          <a:noFill/>
        </p:spPr>
        <p:txBody>
          <a:bodyPr wrap="square">
            <a:spAutoFit/>
          </a:bodyPr>
          <a:lstStyle/>
          <a:p>
            <a:pPr algn="ctr"/>
            <a:r>
              <a:rPr lang="en-US" sz="1800" u="sng" dirty="0">
                <a:solidFill>
                  <a:srgbClr val="0563C1"/>
                </a:solidFill>
                <a:effectLst/>
                <a:latin typeface="Times New Roman" panose="02020603050405020304" pitchFamily="18" charset="0"/>
                <a:ea typeface="Calibri" panose="020F0502020204030204" pitchFamily="34" charset="0"/>
                <a:hlinkClick r:id="rId7"/>
              </a:rPr>
              <a:t>https://collections.nlm.nih.gov/catalog/nlm:nlmuid-0140550-bk</a:t>
            </a:r>
            <a:endParaRPr lang="en-US" dirty="0"/>
          </a:p>
        </p:txBody>
      </p:sp>
      <p:sp>
        <p:nvSpPr>
          <p:cNvPr id="25" name="Title 1">
            <a:extLst>
              <a:ext uri="{FF2B5EF4-FFF2-40B4-BE49-F238E27FC236}">
                <a16:creationId xmlns:a16="http://schemas.microsoft.com/office/drawing/2014/main" id="{070CB978-3135-4787-99D8-71EDACD1E964}"/>
              </a:ext>
            </a:extLst>
          </p:cNvPr>
          <p:cNvSpPr txBox="1">
            <a:spLocks/>
          </p:cNvSpPr>
          <p:nvPr/>
        </p:nvSpPr>
        <p:spPr>
          <a:xfrm>
            <a:off x="4832691" y="4957661"/>
            <a:ext cx="2526609" cy="572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ED7D31"/>
                </a:solidFill>
              </a:rPr>
              <a:t>Hint: Chapter 2</a:t>
            </a:r>
          </a:p>
        </p:txBody>
      </p:sp>
    </p:spTree>
    <p:extLst>
      <p:ext uri="{BB962C8B-B14F-4D97-AF65-F5344CB8AC3E}">
        <p14:creationId xmlns:p14="http://schemas.microsoft.com/office/powerpoint/2010/main" val="152572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page image">
            <a:extLst>
              <a:ext uri="{FF2B5EF4-FFF2-40B4-BE49-F238E27FC236}">
                <a16:creationId xmlns:a16="http://schemas.microsoft.com/office/drawing/2014/main" id="{748F04DE-CC9F-4233-9A58-8B0BA9EFA6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16821" y="1189840"/>
            <a:ext cx="2560320" cy="447217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6" name="Picture 4" descr="page image">
            <a:extLst>
              <a:ext uri="{FF2B5EF4-FFF2-40B4-BE49-F238E27FC236}">
                <a16:creationId xmlns:a16="http://schemas.microsoft.com/office/drawing/2014/main" id="{1AB5E0A0-45F6-4590-8A18-1E4C2F456D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4631" y="1189840"/>
            <a:ext cx="2560320" cy="447217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8" name="Picture 6" descr="page image">
            <a:extLst>
              <a:ext uri="{FF2B5EF4-FFF2-40B4-BE49-F238E27FC236}">
                <a16:creationId xmlns:a16="http://schemas.microsoft.com/office/drawing/2014/main" id="{E0683F41-B813-4429-83FB-D04A28256D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35726" y="1189840"/>
            <a:ext cx="2560320" cy="4472174"/>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4" name="Picture 2" descr="page image">
            <a:extLst>
              <a:ext uri="{FF2B5EF4-FFF2-40B4-BE49-F238E27FC236}">
                <a16:creationId xmlns:a16="http://schemas.microsoft.com/office/drawing/2014/main" id="{A04A15DD-0D86-49C1-9003-C587985EA2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349" y="1189840"/>
            <a:ext cx="2560320" cy="447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0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DABDC35-5AC8-4F64-A33F-641F6FD8A9A1}"/>
              </a:ext>
            </a:extLst>
          </p:cNvPr>
          <p:cNvSpPr txBox="1"/>
          <p:nvPr/>
        </p:nvSpPr>
        <p:spPr>
          <a:xfrm>
            <a:off x="1017358" y="1674511"/>
            <a:ext cx="3564797" cy="37594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600" b="1" dirty="0">
                <a:latin typeface="+mj-lt"/>
                <a:ea typeface="+mj-ea"/>
                <a:cs typeface="+mj-cs"/>
              </a:rPr>
              <a:t>Create a Chart</a:t>
            </a:r>
            <a:endParaRPr lang="en-US" sz="5600" b="1"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A76ADC69-7B75-4090-8505-351AD7230758}"/>
              </a:ext>
            </a:extLst>
          </p:cNvPr>
          <p:cNvSpPr txBox="1"/>
          <p:nvPr/>
        </p:nvSpPr>
        <p:spPr>
          <a:xfrm>
            <a:off x="4996442" y="1674511"/>
            <a:ext cx="6178195" cy="37594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latin typeface="+mj-lt"/>
                <a:ea typeface="+mj-ea"/>
                <a:cs typeface="+mj-cs"/>
              </a:rPr>
              <a:t>Then look up symptoms, treatment, and prevention about COVID-19 online.</a:t>
            </a:r>
            <a:endParaRPr lang="en-US" sz="4800" b="1" kern="1200" dirty="0">
              <a:solidFill>
                <a:schemeClr val="tx1"/>
              </a:solidFill>
              <a:latin typeface="+mj-lt"/>
              <a:ea typeface="+mj-ea"/>
              <a:cs typeface="+mj-cs"/>
            </a:endParaRPr>
          </a:p>
        </p:txBody>
      </p:sp>
    </p:spTree>
    <p:extLst>
      <p:ext uri="{BB962C8B-B14F-4D97-AF65-F5344CB8AC3E}">
        <p14:creationId xmlns:p14="http://schemas.microsoft.com/office/powerpoint/2010/main" val="104039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B4930-D9D8-4293-A612-CE11BC26438D}"/>
              </a:ext>
            </a:extLst>
          </p:cNvPr>
          <p:cNvSpPr>
            <a:spLocks noGrp="1"/>
          </p:cNvSpPr>
          <p:nvPr>
            <p:ph type="title"/>
          </p:nvPr>
        </p:nvSpPr>
        <p:spPr>
          <a:xfrm>
            <a:off x="519196" y="153104"/>
            <a:ext cx="4960945" cy="1325563"/>
          </a:xfrm>
        </p:spPr>
        <p:txBody>
          <a:bodyPr>
            <a:normAutofit/>
          </a:bodyPr>
          <a:lstStyle/>
          <a:p>
            <a:pPr algn="ctr"/>
            <a:r>
              <a:rPr lang="en-US" b="1" dirty="0"/>
              <a:t>Important Dates</a:t>
            </a:r>
          </a:p>
        </p:txBody>
      </p:sp>
      <p:sp>
        <p:nvSpPr>
          <p:cNvPr id="3" name="Content Placeholder 2">
            <a:extLst>
              <a:ext uri="{FF2B5EF4-FFF2-40B4-BE49-F238E27FC236}">
                <a16:creationId xmlns:a16="http://schemas.microsoft.com/office/drawing/2014/main" id="{6033128C-DC52-4441-8F2F-3B59F4426592}"/>
              </a:ext>
            </a:extLst>
          </p:cNvPr>
          <p:cNvSpPr>
            <a:spLocks noGrp="1"/>
          </p:cNvSpPr>
          <p:nvPr>
            <p:ph idx="1"/>
          </p:nvPr>
        </p:nvSpPr>
        <p:spPr>
          <a:xfrm>
            <a:off x="331540" y="1496908"/>
            <a:ext cx="5865924" cy="4104639"/>
          </a:xfrm>
        </p:spPr>
        <p:txBody>
          <a:bodyPr>
            <a:noAutofit/>
          </a:bodyPr>
          <a:lstStyle/>
          <a:p>
            <a:pPr marL="0" indent="0">
              <a:buNone/>
            </a:pPr>
            <a:r>
              <a:rPr lang="en-US" sz="2000" b="1" dirty="0">
                <a:solidFill>
                  <a:srgbClr val="FFC000"/>
                </a:solidFill>
              </a:rPr>
              <a:t>According to The History of Vaccines</a:t>
            </a:r>
            <a:r>
              <a:rPr lang="en-US" sz="2000" b="1" i="1" dirty="0">
                <a:solidFill>
                  <a:srgbClr val="FFC000"/>
                </a:solidFill>
              </a:rPr>
              <a:t>:</a:t>
            </a:r>
          </a:p>
          <a:p>
            <a:endParaRPr lang="en-US" sz="2000" i="1" dirty="0"/>
          </a:p>
          <a:p>
            <a:r>
              <a:rPr lang="en-US" sz="2000" b="1" dirty="0">
                <a:solidFill>
                  <a:srgbClr val="FFC000"/>
                </a:solidFill>
              </a:rPr>
              <a:t>1900: </a:t>
            </a:r>
            <a:r>
              <a:rPr lang="en-US" sz="2000" dirty="0"/>
              <a:t>The U.S. Army researchers did experiments and determined that “the mosquitoes could transmit the disease only after a certain period of time had passed since they had fed on another human infected with it (in the range of 12-20 days) and that a victim bitten by an infected mosquito would typically fall ill within six days.”</a:t>
            </a:r>
          </a:p>
          <a:p>
            <a:r>
              <a:rPr lang="en-US" sz="2000" b="1" dirty="0">
                <a:solidFill>
                  <a:srgbClr val="FFC000"/>
                </a:solidFill>
              </a:rPr>
              <a:t>1936: </a:t>
            </a:r>
            <a:r>
              <a:rPr lang="en-US" sz="2000" dirty="0"/>
              <a:t>Max Theiler and his colleagues developed a vaccine.</a:t>
            </a:r>
          </a:p>
          <a:p>
            <a:r>
              <a:rPr lang="en-US" sz="2000" b="1" dirty="0">
                <a:solidFill>
                  <a:srgbClr val="FFC000"/>
                </a:solidFill>
              </a:rPr>
              <a:t>Today: </a:t>
            </a:r>
            <a:r>
              <a:rPr lang="en-US" sz="2000" dirty="0"/>
              <a:t>There is no treatment or cure for yellow fever yet.</a:t>
            </a:r>
          </a:p>
        </p:txBody>
      </p:sp>
      <p:pic>
        <p:nvPicPr>
          <p:cNvPr id="2052" name="Picture 4" descr="U.S. Yellow Fever Commission">
            <a:extLst>
              <a:ext uri="{FF2B5EF4-FFF2-40B4-BE49-F238E27FC236}">
                <a16:creationId xmlns:a16="http://schemas.microsoft.com/office/drawing/2014/main" id="{5B353644-E977-497E-96F7-87137FCD9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7" r="14022" b="3"/>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 picture containing insect&#10;&#10;Description automatically generated">
            <a:extLst>
              <a:ext uri="{FF2B5EF4-FFF2-40B4-BE49-F238E27FC236}">
                <a16:creationId xmlns:a16="http://schemas.microsoft.com/office/drawing/2014/main" id="{93C2846D-BD70-4E56-9EB0-C605A5C7A691}"/>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13288" r="23533"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2050" name="Picture 2" descr="Max Theiler, developer of 17D yellow fever vaccine">
            <a:extLst>
              <a:ext uri="{FF2B5EF4-FFF2-40B4-BE49-F238E27FC236}">
                <a16:creationId xmlns:a16="http://schemas.microsoft.com/office/drawing/2014/main" id="{89123834-E828-4E12-8602-40ADAB3CB8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616" r="27366"/>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676403-F5B9-4D71-9B1B-62AF8EFCBCCA}"/>
              </a:ext>
            </a:extLst>
          </p:cNvPr>
          <p:cNvSpPr txBox="1"/>
          <p:nvPr/>
        </p:nvSpPr>
        <p:spPr>
          <a:xfrm>
            <a:off x="9872134" y="6860717"/>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pngimg.com/download/1814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11" name="TextBox 10">
            <a:extLst>
              <a:ext uri="{FF2B5EF4-FFF2-40B4-BE49-F238E27FC236}">
                <a16:creationId xmlns:a16="http://schemas.microsoft.com/office/drawing/2014/main" id="{A6755250-1809-4875-BA44-8A4B545EEBEF}"/>
              </a:ext>
            </a:extLst>
          </p:cNvPr>
          <p:cNvSpPr txBox="1"/>
          <p:nvPr/>
        </p:nvSpPr>
        <p:spPr>
          <a:xfrm>
            <a:off x="512550" y="5860441"/>
            <a:ext cx="5581926" cy="369332"/>
          </a:xfrm>
          <a:prstGeom prst="rect">
            <a:avLst/>
          </a:prstGeom>
          <a:noFill/>
        </p:spPr>
        <p:txBody>
          <a:bodyPr wrap="square">
            <a:spAutoFit/>
          </a:bodyPr>
          <a:lstStyle/>
          <a:p>
            <a:pPr algn="ctr"/>
            <a:r>
              <a:rPr lang="en-US" dirty="0">
                <a:hlinkClick r:id="rId9"/>
              </a:rPr>
              <a:t>https://www.historyofvaccines.org/timeline/yellow-fever</a:t>
            </a:r>
            <a:r>
              <a:rPr lang="en-US" dirty="0"/>
              <a:t> </a:t>
            </a:r>
          </a:p>
        </p:txBody>
      </p:sp>
    </p:spTree>
    <p:extLst>
      <p:ext uri="{BB962C8B-B14F-4D97-AF65-F5344CB8AC3E}">
        <p14:creationId xmlns:p14="http://schemas.microsoft.com/office/powerpoint/2010/main" val="30489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36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80B1AA-48E8-4F29-A085-2BB795FF9836}"/>
              </a:ext>
            </a:extLst>
          </p:cNvPr>
          <p:cNvSpPr>
            <a:spLocks noGrp="1"/>
          </p:cNvSpPr>
          <p:nvPr>
            <p:ph type="title"/>
          </p:nvPr>
        </p:nvSpPr>
        <p:spPr>
          <a:xfrm>
            <a:off x="321732" y="491260"/>
            <a:ext cx="7058307" cy="1625210"/>
          </a:xfrm>
        </p:spPr>
        <p:txBody>
          <a:bodyPr>
            <a:normAutofit/>
          </a:bodyPr>
          <a:lstStyle/>
          <a:p>
            <a:pPr algn="ctr"/>
            <a:r>
              <a:rPr lang="en-US" sz="6000" b="1" dirty="0">
                <a:solidFill>
                  <a:srgbClr val="FFFFFF"/>
                </a:solidFill>
              </a:rPr>
              <a:t>Yellow Fever Today</a:t>
            </a:r>
          </a:p>
        </p:txBody>
      </p:sp>
      <p:pic>
        <p:nvPicPr>
          <p:cNvPr id="1028" name="Picture 4" descr="Map: South America showing areas at risk for Yellow Fever Transmision in Columbia, Venezuela, Guyana, Suriname, French Guiana, Brazil, Paraguay, and parts of Ecuador, Peru, Bolivia, Argentina, and Uruguay">
            <a:extLst>
              <a:ext uri="{FF2B5EF4-FFF2-40B4-BE49-F238E27FC236}">
                <a16:creationId xmlns:a16="http://schemas.microsoft.com/office/drawing/2014/main" id="{9F0866AC-F885-49A6-BA7F-01FD2D893F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9407"/>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p: Africa showing areas at risk for Yellow Fever Transmision in Angola, Tanzania, Democratic Republic of the Congo, Republic of the Congo, Gabon, Equatorial Guinea, Burundi, Rwanda, Uganda, Kenya, Somalia, Ethiopia, Central African Republic, Cameroon, Nigeria, Benin, Ghana, Cote d'Ivoire, Liberia, Sierra Leone, Guinea, Buinea-Bissau, The Gambia, Senegai, Burkina Faso, Togo, and parts of Mauritania, Mali, Niger, Chad, and Sudan.">
            <a:extLst>
              <a:ext uri="{FF2B5EF4-FFF2-40B4-BE49-F238E27FC236}">
                <a16:creationId xmlns:a16="http://schemas.microsoft.com/office/drawing/2014/main" id="{8A185650-B68F-4AF3-BE29-47532473F7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44" r="19168"/>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77B896A-BAC7-4373-A1D0-A072A6BCF100}"/>
              </a:ext>
            </a:extLst>
          </p:cNvPr>
          <p:cNvSpPr>
            <a:spLocks noGrp="1"/>
          </p:cNvSpPr>
          <p:nvPr>
            <p:ph idx="1"/>
          </p:nvPr>
        </p:nvSpPr>
        <p:spPr>
          <a:xfrm>
            <a:off x="7957973" y="542630"/>
            <a:ext cx="3511296" cy="5551845"/>
          </a:xfrm>
        </p:spPr>
        <p:txBody>
          <a:bodyPr anchor="ctr">
            <a:normAutofit/>
          </a:bodyPr>
          <a:lstStyle/>
          <a:p>
            <a:pPr marL="0" indent="0" algn="ctr">
              <a:buNone/>
            </a:pPr>
            <a:r>
              <a:rPr lang="en-US" dirty="0">
                <a:solidFill>
                  <a:srgbClr val="FFC000"/>
                </a:solidFill>
              </a:rPr>
              <a:t>According to Centers for Disease Control and Prevention (CDC):</a:t>
            </a:r>
          </a:p>
          <a:p>
            <a:endParaRPr lang="en-US" sz="1000" dirty="0">
              <a:solidFill>
                <a:srgbClr val="FFFFFF"/>
              </a:solidFill>
            </a:endParaRPr>
          </a:p>
          <a:p>
            <a:r>
              <a:rPr lang="en-US" sz="2400" dirty="0">
                <a:solidFill>
                  <a:srgbClr val="FFFFFF"/>
                </a:solidFill>
              </a:rPr>
              <a:t>Yellow fever is found in certain areas in South America and Africa.</a:t>
            </a:r>
          </a:p>
          <a:p>
            <a:r>
              <a:rPr lang="en-US" sz="2400" dirty="0">
                <a:solidFill>
                  <a:srgbClr val="FFFFFF"/>
                </a:solidFill>
              </a:rPr>
              <a:t>Bug repellent and long sleeves and pants are preventive measures.</a:t>
            </a:r>
          </a:p>
          <a:p>
            <a:r>
              <a:rPr lang="en-US" sz="2400" dirty="0">
                <a:solidFill>
                  <a:srgbClr val="FFFFFF"/>
                </a:solidFill>
              </a:rPr>
              <a:t>Vaccine may be required to visit certain countries in at-risk areas.</a:t>
            </a:r>
          </a:p>
        </p:txBody>
      </p:sp>
      <p:sp>
        <p:nvSpPr>
          <p:cNvPr id="13" name="TextBox 12">
            <a:extLst>
              <a:ext uri="{FF2B5EF4-FFF2-40B4-BE49-F238E27FC236}">
                <a16:creationId xmlns:a16="http://schemas.microsoft.com/office/drawing/2014/main" id="{F4029A4B-675A-47E5-B855-2BF0B72AB6F0}"/>
              </a:ext>
            </a:extLst>
          </p:cNvPr>
          <p:cNvSpPr txBox="1"/>
          <p:nvPr/>
        </p:nvSpPr>
        <p:spPr>
          <a:xfrm>
            <a:off x="1360376" y="6488668"/>
            <a:ext cx="4992646" cy="369332"/>
          </a:xfrm>
          <a:prstGeom prst="rect">
            <a:avLst/>
          </a:prstGeom>
          <a:noFill/>
        </p:spPr>
        <p:txBody>
          <a:bodyPr wrap="square">
            <a:spAutoFit/>
          </a:bodyPr>
          <a:lstStyle/>
          <a:p>
            <a:pPr algn="ctr"/>
            <a:r>
              <a:rPr lang="en-US" dirty="0">
                <a:hlinkClick r:id="rId5"/>
              </a:rPr>
              <a:t>https://www.cdc.gov/yellowfever/maps/index.html</a:t>
            </a:r>
            <a:r>
              <a:rPr lang="en-US" dirty="0"/>
              <a:t> </a:t>
            </a:r>
          </a:p>
        </p:txBody>
      </p:sp>
      <p:sp>
        <p:nvSpPr>
          <p:cNvPr id="15" name="TextBox 14">
            <a:extLst>
              <a:ext uri="{FF2B5EF4-FFF2-40B4-BE49-F238E27FC236}">
                <a16:creationId xmlns:a16="http://schemas.microsoft.com/office/drawing/2014/main" id="{11682D34-E18D-40E9-B1AD-D787499DEF27}"/>
              </a:ext>
            </a:extLst>
          </p:cNvPr>
          <p:cNvSpPr txBox="1"/>
          <p:nvPr/>
        </p:nvSpPr>
        <p:spPr>
          <a:xfrm>
            <a:off x="7455577" y="6094475"/>
            <a:ext cx="4516088" cy="369332"/>
          </a:xfrm>
          <a:prstGeom prst="rect">
            <a:avLst/>
          </a:prstGeom>
          <a:noFill/>
        </p:spPr>
        <p:txBody>
          <a:bodyPr wrap="square">
            <a:spAutoFit/>
          </a:bodyPr>
          <a:lstStyle/>
          <a:p>
            <a:pPr algn="ctr"/>
            <a:r>
              <a:rPr lang="en-US" dirty="0">
                <a:solidFill>
                  <a:srgbClr val="0563C1"/>
                </a:solidFill>
                <a:effectLst>
                  <a:glow rad="101600">
                    <a:schemeClr val="bg1">
                      <a:alpha val="60000"/>
                    </a:schemeClr>
                  </a:glow>
                </a:effectLst>
                <a:hlinkClick r:id="rId6">
                  <a:extLst>
                    <a:ext uri="{A12FA001-AC4F-418D-AE19-62706E023703}">
                      <ahyp:hlinkClr xmlns:ahyp="http://schemas.microsoft.com/office/drawing/2018/hyperlinkcolor" val="tx"/>
                    </a:ext>
                  </a:extLst>
                </a:hlinkClick>
              </a:rPr>
              <a:t>https://www.cdc.gov/yellowfever/index.html</a:t>
            </a:r>
            <a:r>
              <a:rPr lang="en-US" dirty="0">
                <a:effectLst>
                  <a:glow rad="101600">
                    <a:schemeClr val="bg1">
                      <a:alpha val="60000"/>
                    </a:schemeClr>
                  </a:glow>
                </a:effectLst>
              </a:rPr>
              <a:t> </a:t>
            </a:r>
          </a:p>
        </p:txBody>
      </p:sp>
    </p:spTree>
    <p:extLst>
      <p:ext uri="{BB962C8B-B14F-4D97-AF65-F5344CB8AC3E}">
        <p14:creationId xmlns:p14="http://schemas.microsoft.com/office/powerpoint/2010/main" val="42399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BA249D-BE3E-44F4-AF5B-409FE8578B74}"/>
              </a:ext>
            </a:extLst>
          </p:cNvPr>
          <p:cNvSpPr>
            <a:spLocks noGrp="1"/>
          </p:cNvSpPr>
          <p:nvPr>
            <p:ph type="title"/>
          </p:nvPr>
        </p:nvSpPr>
        <p:spPr>
          <a:xfrm>
            <a:off x="245693" y="4558430"/>
            <a:ext cx="3846575" cy="1928751"/>
          </a:xfrm>
        </p:spPr>
        <p:txBody>
          <a:bodyPr vert="horz" lIns="91440" tIns="45720" rIns="91440" bIns="45720" rtlCol="0" anchor="ctr">
            <a:normAutofit/>
          </a:bodyPr>
          <a:lstStyle/>
          <a:p>
            <a:pPr algn="r"/>
            <a:r>
              <a:rPr lang="en-US" sz="3200" b="1" dirty="0"/>
              <a:t>Fever: 1793 – The Doctors and the Cures</a:t>
            </a:r>
          </a:p>
        </p:txBody>
      </p:sp>
      <p:pic>
        <p:nvPicPr>
          <p:cNvPr id="2050" name="Picture 2" descr="Fever: 1793 - The Doctors and the Cures - YouTube">
            <a:extLst>
              <a:ext uri="{FF2B5EF4-FFF2-40B4-BE49-F238E27FC236}">
                <a16:creationId xmlns:a16="http://schemas.microsoft.com/office/drawing/2014/main" id="{26900E02-5B52-4F4A-9A73-152874A337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39" b="5992"/>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7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B2B8E4-F279-4916-BA67-6E822452C869}"/>
              </a:ext>
            </a:extLst>
          </p:cNvPr>
          <p:cNvSpPr txBox="1"/>
          <p:nvPr/>
        </p:nvSpPr>
        <p:spPr>
          <a:xfrm>
            <a:off x="5647770" y="5308402"/>
            <a:ext cx="4758102" cy="371037"/>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4"/>
              </a:rPr>
              <a:t>https://www.youtube.com/watch?v=W9tjV2h5jao</a:t>
            </a:r>
            <a:endParaRPr lang="en-US" dirty="0"/>
          </a:p>
        </p:txBody>
      </p:sp>
    </p:spTree>
    <p:extLst>
      <p:ext uri="{BB962C8B-B14F-4D97-AF65-F5344CB8AC3E}">
        <p14:creationId xmlns:p14="http://schemas.microsoft.com/office/powerpoint/2010/main" val="37170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BA249D-BE3E-44F4-AF5B-409FE8578B74}"/>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b="1" dirty="0">
                <a:solidFill>
                  <a:schemeClr val="tx1">
                    <a:lumMod val="85000"/>
                    <a:lumOff val="15000"/>
                  </a:schemeClr>
                </a:solidFill>
              </a:rPr>
              <a:t>Fever: 1793 – Anatomy of an Epidemic</a:t>
            </a:r>
          </a:p>
        </p:txBody>
      </p:sp>
      <p:pic>
        <p:nvPicPr>
          <p:cNvPr id="1026" name="Picture 2" descr="Fever: 1793 - Anatomy of An Epidemic - YouTube">
            <a:extLst>
              <a:ext uri="{FF2B5EF4-FFF2-40B4-BE49-F238E27FC236}">
                <a16:creationId xmlns:a16="http://schemas.microsoft.com/office/drawing/2014/main" id="{94DC6D39-1E1A-435C-9B72-264AE9D2FC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28" b="4737"/>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645F8E3-6197-40AC-9170-727C9601BA67}"/>
              </a:ext>
            </a:extLst>
          </p:cNvPr>
          <p:cNvSpPr txBox="1"/>
          <p:nvPr/>
        </p:nvSpPr>
        <p:spPr>
          <a:xfrm>
            <a:off x="3544312" y="6187600"/>
            <a:ext cx="5103375" cy="369332"/>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Calibri" panose="020F0502020204030204" pitchFamily="34" charset="0"/>
                <a:hlinkClick r:id="rId4"/>
              </a:rPr>
              <a:t>https://www.youtube.com/watch?v=uwPWgZJDdGE</a:t>
            </a:r>
            <a:endParaRPr lang="en-US" dirty="0"/>
          </a:p>
        </p:txBody>
      </p:sp>
    </p:spTree>
    <p:extLst>
      <p:ext uri="{BB962C8B-B14F-4D97-AF65-F5344CB8AC3E}">
        <p14:creationId xmlns:p14="http://schemas.microsoft.com/office/powerpoint/2010/main" val="62325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F88BF-0E76-4E54-BD1E-143F0F7BE19A}"/>
              </a:ext>
            </a:extLst>
          </p:cNvPr>
          <p:cNvSpPr>
            <a:spLocks noGrp="1"/>
          </p:cNvSpPr>
          <p:nvPr>
            <p:ph type="title"/>
          </p:nvPr>
        </p:nvSpPr>
        <p:spPr>
          <a:xfrm>
            <a:off x="589560" y="856180"/>
            <a:ext cx="4560584" cy="1128068"/>
          </a:xfrm>
        </p:spPr>
        <p:txBody>
          <a:bodyPr anchor="ctr">
            <a:normAutofit/>
          </a:bodyPr>
          <a:lstStyle/>
          <a:p>
            <a:r>
              <a:rPr lang="en-US" sz="4000" b="1"/>
              <a:t>Questions:</a:t>
            </a:r>
            <a:endParaRPr lang="en-US" sz="4000" b="1"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F7929C-2D2B-4D10-A100-6509EB6D295D}"/>
              </a:ext>
            </a:extLst>
          </p:cNvPr>
          <p:cNvSpPr>
            <a:spLocks noGrp="1"/>
          </p:cNvSpPr>
          <p:nvPr>
            <p:ph idx="1"/>
          </p:nvPr>
        </p:nvSpPr>
        <p:spPr>
          <a:xfrm>
            <a:off x="590719" y="2330505"/>
            <a:ext cx="4559425" cy="3979585"/>
          </a:xfrm>
        </p:spPr>
        <p:txBody>
          <a:bodyPr anchor="ctr">
            <a:noAutofit/>
          </a:bodyPr>
          <a:lstStyle/>
          <a:p>
            <a:r>
              <a:rPr lang="en-US" dirty="0"/>
              <a:t>What were the two schools of thought on the cures for yellow fever?</a:t>
            </a:r>
          </a:p>
          <a:p>
            <a:endParaRPr lang="en-US" dirty="0"/>
          </a:p>
          <a:p>
            <a:r>
              <a:rPr lang="en-US" dirty="0"/>
              <a:t>How do you feel about these cures?</a:t>
            </a:r>
          </a:p>
          <a:p>
            <a:endParaRPr lang="en-US" dirty="0"/>
          </a:p>
          <a:p>
            <a:r>
              <a:rPr lang="en-US" dirty="0"/>
              <a:t>What ended yellow fever in 1793?</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with low confidence">
            <a:extLst>
              <a:ext uri="{FF2B5EF4-FFF2-40B4-BE49-F238E27FC236}">
                <a16:creationId xmlns:a16="http://schemas.microsoft.com/office/drawing/2014/main" id="{31A518DB-E866-4588-9802-CC88DEE359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063"/>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86DE5D96-6651-402C-8C9E-51F3FB65B563}"/>
              </a:ext>
            </a:extLst>
          </p:cNvPr>
          <p:cNvSpPr txBox="1"/>
          <p:nvPr/>
        </p:nvSpPr>
        <p:spPr>
          <a:xfrm>
            <a:off x="9872134" y="690097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pngall.com/question-mark-png/download/2986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77708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76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id="{42C9C85F-2D08-4A70-AB79-DDAB0941B7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852712"/>
            <a:ext cx="6576906" cy="3091146"/>
          </a:xfrm>
          <a:prstGeom prst="rect">
            <a:avLst/>
          </a:prstGeom>
        </p:spPr>
      </p:pic>
      <p:sp>
        <p:nvSpPr>
          <p:cNvPr id="6" name="TextBox 5">
            <a:extLst>
              <a:ext uri="{FF2B5EF4-FFF2-40B4-BE49-F238E27FC236}">
                <a16:creationId xmlns:a16="http://schemas.microsoft.com/office/drawing/2014/main" id="{EFB8CE42-6030-4791-811E-0B31A41A0E94}"/>
              </a:ext>
            </a:extLst>
          </p:cNvPr>
          <p:cNvSpPr txBox="1"/>
          <p:nvPr/>
        </p:nvSpPr>
        <p:spPr>
          <a:xfrm>
            <a:off x="3732953" y="4516454"/>
            <a:ext cx="7188199" cy="1488834"/>
          </a:xfrm>
          <a:prstGeom prst="rect">
            <a:avLst/>
          </a:prstGeom>
        </p:spPr>
        <p:txBody>
          <a:bodyPr vert="horz" lIns="91440" tIns="45720" rIns="91440" bIns="45720" rtlCol="0">
            <a:normAutofit/>
          </a:bodyPr>
          <a:lstStyle/>
          <a:p>
            <a:pPr algn="ctr">
              <a:lnSpc>
                <a:spcPct val="90000"/>
              </a:lnSpc>
              <a:spcAft>
                <a:spcPts val="600"/>
              </a:spcAft>
            </a:pPr>
            <a:r>
              <a:rPr lang="en-US" sz="2000" dirty="0"/>
              <a:t>These plans were developed by Chen Chang as a Drexel University Capstone MLIS project in conjunction with Christ Church Preservation Trust and the CLIR funded Digitizing Philadelphia’s Historic Congregations project: </a:t>
            </a:r>
            <a:r>
              <a:rPr lang="en-US" sz="2000" dirty="0">
                <a:hlinkClick r:id="rId3"/>
              </a:rPr>
              <a:t>www.philadelphiacongregations.org</a:t>
            </a:r>
            <a:r>
              <a:rPr lang="en-US" sz="2000" dirty="0"/>
              <a:t>. </a:t>
            </a:r>
          </a:p>
        </p:txBody>
      </p:sp>
    </p:spTree>
    <p:extLst>
      <p:ext uri="{BB962C8B-B14F-4D97-AF65-F5344CB8AC3E}">
        <p14:creationId xmlns:p14="http://schemas.microsoft.com/office/powerpoint/2010/main" val="323388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F88BF-0E76-4E54-BD1E-143F0F7BE19A}"/>
              </a:ext>
            </a:extLst>
          </p:cNvPr>
          <p:cNvSpPr>
            <a:spLocks noGrp="1"/>
          </p:cNvSpPr>
          <p:nvPr>
            <p:ph type="title"/>
          </p:nvPr>
        </p:nvSpPr>
        <p:spPr>
          <a:xfrm>
            <a:off x="589560" y="856180"/>
            <a:ext cx="4560584" cy="1128068"/>
          </a:xfrm>
        </p:spPr>
        <p:txBody>
          <a:bodyPr anchor="ctr">
            <a:normAutofit/>
          </a:bodyPr>
          <a:lstStyle/>
          <a:p>
            <a:r>
              <a:rPr lang="en-US" sz="4000" b="1" dirty="0"/>
              <a:t>Questions: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F7929C-2D2B-4D10-A100-6509EB6D295D}"/>
              </a:ext>
            </a:extLst>
          </p:cNvPr>
          <p:cNvSpPr>
            <a:spLocks noGrp="1"/>
          </p:cNvSpPr>
          <p:nvPr>
            <p:ph idx="1"/>
          </p:nvPr>
        </p:nvSpPr>
        <p:spPr>
          <a:xfrm>
            <a:off x="83015" y="2090748"/>
            <a:ext cx="5592120" cy="4526860"/>
          </a:xfrm>
        </p:spPr>
        <p:txBody>
          <a:bodyPr anchor="ctr">
            <a:noAutofit/>
          </a:bodyPr>
          <a:lstStyle/>
          <a:p>
            <a:r>
              <a:rPr lang="en-US" dirty="0"/>
              <a:t>What are the symptoms of yellow fever?</a:t>
            </a:r>
          </a:p>
          <a:p>
            <a:r>
              <a:rPr lang="en-US" dirty="0"/>
              <a:t>Where did yellow fever come from?</a:t>
            </a:r>
          </a:p>
          <a:p>
            <a:r>
              <a:rPr lang="en-US" dirty="0"/>
              <a:t>What major event did the professor compare yellow fever to? Why?</a:t>
            </a:r>
          </a:p>
          <a:p>
            <a:r>
              <a:rPr lang="en-US" dirty="0"/>
              <a:t>This video was released in 2012. It’s 2021. What recent event can you compare this epidemic to? Why?</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with low confidence">
            <a:extLst>
              <a:ext uri="{FF2B5EF4-FFF2-40B4-BE49-F238E27FC236}">
                <a16:creationId xmlns:a16="http://schemas.microsoft.com/office/drawing/2014/main" id="{31A518DB-E866-4588-9802-CC88DEE3595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3063"/>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86DE5D96-6651-402C-8C9E-51F3FB65B563}"/>
              </a:ext>
            </a:extLst>
          </p:cNvPr>
          <p:cNvSpPr txBox="1"/>
          <p:nvPr/>
        </p:nvSpPr>
        <p:spPr>
          <a:xfrm>
            <a:off x="9872133" y="6858000"/>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ngall.com/question-mark-png/download/2986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796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9C9C3-2D27-46FD-ABCD-0023D73E31FB}"/>
              </a:ext>
            </a:extLst>
          </p:cNvPr>
          <p:cNvSpPr>
            <a:spLocks noGrp="1"/>
          </p:cNvSpPr>
          <p:nvPr>
            <p:ph type="title"/>
          </p:nvPr>
        </p:nvSpPr>
        <p:spPr>
          <a:xfrm>
            <a:off x="1075767" y="1188637"/>
            <a:ext cx="2988234" cy="4480726"/>
          </a:xfrm>
        </p:spPr>
        <p:txBody>
          <a:bodyPr>
            <a:normAutofit/>
          </a:bodyPr>
          <a:lstStyle/>
          <a:p>
            <a:pPr algn="r"/>
            <a:r>
              <a:rPr lang="en-US" sz="5600" b="1" dirty="0"/>
              <a:t>Numbers in 1793</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0240A0-786A-48B7-A866-45526F4CFEFE}"/>
              </a:ext>
            </a:extLst>
          </p:cNvPr>
          <p:cNvSpPr>
            <a:spLocks noGrp="1"/>
          </p:cNvSpPr>
          <p:nvPr>
            <p:ph idx="1"/>
          </p:nvPr>
        </p:nvSpPr>
        <p:spPr>
          <a:xfrm>
            <a:off x="5255259" y="1648870"/>
            <a:ext cx="5578996" cy="3560260"/>
          </a:xfrm>
        </p:spPr>
        <p:txBody>
          <a:bodyPr anchor="ctr">
            <a:normAutofit/>
          </a:bodyPr>
          <a:lstStyle/>
          <a:p>
            <a:r>
              <a:rPr lang="en-US" dirty="0"/>
              <a:t>Philadelphia’s population = 50,000</a:t>
            </a:r>
          </a:p>
          <a:p>
            <a:r>
              <a:rPr lang="en-US" dirty="0"/>
              <a:t>Yellow fever deaths = 5,000</a:t>
            </a:r>
          </a:p>
          <a:p>
            <a:pPr marL="0" indent="0">
              <a:buNone/>
            </a:pPr>
            <a:endParaRPr lang="en-US" dirty="0"/>
          </a:p>
          <a:p>
            <a:r>
              <a:rPr lang="en-US" dirty="0"/>
              <a:t>What percent of Philadelphia’s population died of yellow fever? </a:t>
            </a:r>
          </a:p>
          <a:p>
            <a:r>
              <a:rPr lang="en-US" sz="2800" dirty="0"/>
              <a:t>10%</a:t>
            </a:r>
          </a:p>
        </p:txBody>
      </p:sp>
    </p:spTree>
    <p:extLst>
      <p:ext uri="{BB962C8B-B14F-4D97-AF65-F5344CB8AC3E}">
        <p14:creationId xmlns:p14="http://schemas.microsoft.com/office/powerpoint/2010/main" val="28632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C3277-5CE6-48DD-BE91-1FE6F380C43D}"/>
              </a:ext>
            </a:extLst>
          </p:cNvPr>
          <p:cNvSpPr>
            <a:spLocks noGrp="1"/>
          </p:cNvSpPr>
          <p:nvPr>
            <p:ph type="title"/>
          </p:nvPr>
        </p:nvSpPr>
        <p:spPr>
          <a:xfrm>
            <a:off x="1075767" y="1188637"/>
            <a:ext cx="2988234" cy="4480726"/>
          </a:xfrm>
        </p:spPr>
        <p:txBody>
          <a:bodyPr>
            <a:normAutofit/>
          </a:bodyPr>
          <a:lstStyle/>
          <a:p>
            <a:pPr algn="r"/>
            <a:r>
              <a:rPr lang="en-US" sz="5600" b="1" dirty="0"/>
              <a:t>Numbers Today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6D6785-1704-4AEC-AC3B-A45AF1D6BD94}"/>
              </a:ext>
            </a:extLst>
          </p:cNvPr>
          <p:cNvSpPr>
            <a:spLocks noGrp="1"/>
          </p:cNvSpPr>
          <p:nvPr>
            <p:ph idx="1"/>
          </p:nvPr>
        </p:nvSpPr>
        <p:spPr>
          <a:xfrm>
            <a:off x="5255259" y="1648870"/>
            <a:ext cx="5545010" cy="3560260"/>
          </a:xfrm>
        </p:spPr>
        <p:txBody>
          <a:bodyPr anchor="ctr">
            <a:noAutofit/>
          </a:bodyPr>
          <a:lstStyle/>
          <a:p>
            <a:r>
              <a:rPr lang="en-US" dirty="0"/>
              <a:t>Philadelphia’s population = ?</a:t>
            </a:r>
          </a:p>
          <a:p>
            <a:r>
              <a:rPr lang="en-US" dirty="0"/>
              <a:t>Check </a:t>
            </a:r>
            <a:r>
              <a:rPr lang="en-US" dirty="0">
                <a:hlinkClick r:id="rId3"/>
              </a:rPr>
              <a:t>www.census.gov</a:t>
            </a:r>
            <a:r>
              <a:rPr lang="en-US" dirty="0"/>
              <a:t>:</a:t>
            </a:r>
          </a:p>
          <a:p>
            <a:pPr lvl="1"/>
            <a:r>
              <a:rPr lang="en-US" sz="2800" dirty="0"/>
              <a:t>1,584,064</a:t>
            </a:r>
          </a:p>
          <a:p>
            <a:endParaRPr lang="en-US" dirty="0"/>
          </a:p>
          <a:p>
            <a:r>
              <a:rPr lang="en-US" dirty="0"/>
              <a:t>10% of Philadelphia in 1793 died of yellow fever.</a:t>
            </a:r>
          </a:p>
          <a:p>
            <a:r>
              <a:rPr lang="en-US" dirty="0"/>
              <a:t>What is 10% of Philadelphia’s population today?</a:t>
            </a:r>
          </a:p>
          <a:p>
            <a:pPr lvl="1"/>
            <a:r>
              <a:rPr lang="en-US" sz="2800" dirty="0"/>
              <a:t>158,406.4</a:t>
            </a:r>
          </a:p>
        </p:txBody>
      </p:sp>
    </p:spTree>
    <p:extLst>
      <p:ext uri="{BB962C8B-B14F-4D97-AF65-F5344CB8AC3E}">
        <p14:creationId xmlns:p14="http://schemas.microsoft.com/office/powerpoint/2010/main" val="188112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08D6A-3FBB-40F8-88AC-03386FC6907A}"/>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dirty="0">
                <a:solidFill>
                  <a:schemeClr val="bg1"/>
                </a:solidFill>
              </a:rPr>
              <a:t>1793 vs. Today</a:t>
            </a:r>
          </a:p>
        </p:txBody>
      </p:sp>
      <p:sp>
        <p:nvSpPr>
          <p:cNvPr id="3" name="Content Placeholder 2">
            <a:extLst>
              <a:ext uri="{FF2B5EF4-FFF2-40B4-BE49-F238E27FC236}">
                <a16:creationId xmlns:a16="http://schemas.microsoft.com/office/drawing/2014/main" id="{FEF6894E-48BB-45F0-9B48-586F2E611B16}"/>
              </a:ext>
            </a:extLst>
          </p:cNvPr>
          <p:cNvSpPr>
            <a:spLocks noGrp="1"/>
          </p:cNvSpPr>
          <p:nvPr>
            <p:ph sz="half" idx="1"/>
          </p:nvPr>
        </p:nvSpPr>
        <p:spPr>
          <a:xfrm>
            <a:off x="1476915" y="2888250"/>
            <a:ext cx="4297351" cy="2959777"/>
          </a:xfrm>
        </p:spPr>
        <p:txBody>
          <a:bodyPr anchor="t">
            <a:normAutofit/>
          </a:bodyPr>
          <a:lstStyle/>
          <a:p>
            <a:r>
              <a:rPr lang="en-US" dirty="0">
                <a:solidFill>
                  <a:schemeClr val="bg1"/>
                </a:solidFill>
              </a:rPr>
              <a:t>Population = 50,000</a:t>
            </a:r>
          </a:p>
          <a:p>
            <a:r>
              <a:rPr lang="en-US" dirty="0">
                <a:solidFill>
                  <a:schemeClr val="bg1"/>
                </a:solidFill>
              </a:rPr>
              <a:t>10% of population = 5,000</a:t>
            </a:r>
          </a:p>
        </p:txBody>
      </p:sp>
      <p:cxnSp>
        <p:nvCxnSpPr>
          <p:cNvPr id="18" name="Straight Connector 1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9D8B22E-4BE4-495A-A58D-B1BE3E29C45E}"/>
              </a:ext>
            </a:extLst>
          </p:cNvPr>
          <p:cNvSpPr>
            <a:spLocks noGrp="1"/>
          </p:cNvSpPr>
          <p:nvPr>
            <p:ph sz="half" idx="2"/>
          </p:nvPr>
        </p:nvSpPr>
        <p:spPr>
          <a:xfrm>
            <a:off x="6417730" y="2888250"/>
            <a:ext cx="4908357" cy="2959778"/>
          </a:xfrm>
        </p:spPr>
        <p:txBody>
          <a:bodyPr anchor="t">
            <a:normAutofit/>
          </a:bodyPr>
          <a:lstStyle/>
          <a:p>
            <a:r>
              <a:rPr lang="en-US" dirty="0">
                <a:solidFill>
                  <a:schemeClr val="bg1"/>
                </a:solidFill>
              </a:rPr>
              <a:t>Population = 1,584,064</a:t>
            </a:r>
          </a:p>
          <a:p>
            <a:r>
              <a:rPr lang="en-US" dirty="0">
                <a:solidFill>
                  <a:schemeClr val="bg1"/>
                </a:solidFill>
              </a:rPr>
              <a:t>10% of population = 158,406.4</a:t>
            </a:r>
          </a:p>
        </p:txBody>
      </p:sp>
    </p:spTree>
    <p:extLst>
      <p:ext uri="{BB962C8B-B14F-4D97-AF65-F5344CB8AC3E}">
        <p14:creationId xmlns:p14="http://schemas.microsoft.com/office/powerpoint/2010/main" val="1768456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0B1C1-3438-46E2-817B-9D5D940DEDBF}"/>
              </a:ext>
            </a:extLst>
          </p:cNvPr>
          <p:cNvSpPr>
            <a:spLocks noGrp="1"/>
          </p:cNvSpPr>
          <p:nvPr>
            <p:ph type="title"/>
          </p:nvPr>
        </p:nvSpPr>
        <p:spPr>
          <a:xfrm>
            <a:off x="1075767" y="1188637"/>
            <a:ext cx="2988234" cy="4480726"/>
          </a:xfrm>
        </p:spPr>
        <p:txBody>
          <a:bodyPr>
            <a:normAutofit/>
          </a:bodyPr>
          <a:lstStyle/>
          <a:p>
            <a:pPr algn="r"/>
            <a:r>
              <a:rPr lang="en-US" sz="5600" b="1" dirty="0"/>
              <a:t>COVID-19 Numbers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7D630C-063C-44DF-BFE0-7BF85F313616}"/>
              </a:ext>
            </a:extLst>
          </p:cNvPr>
          <p:cNvSpPr>
            <a:spLocks noGrp="1"/>
          </p:cNvSpPr>
          <p:nvPr>
            <p:ph idx="1"/>
          </p:nvPr>
        </p:nvSpPr>
        <p:spPr>
          <a:xfrm>
            <a:off x="5255259" y="1648870"/>
            <a:ext cx="6105468" cy="3560260"/>
          </a:xfrm>
        </p:spPr>
        <p:txBody>
          <a:bodyPr anchor="ctr">
            <a:noAutofit/>
          </a:bodyPr>
          <a:lstStyle/>
          <a:p>
            <a:r>
              <a:rPr lang="en-US" dirty="0"/>
              <a:t>Philadelphia’s population = 1,584,064 </a:t>
            </a:r>
          </a:p>
          <a:p>
            <a:pPr lvl="1"/>
            <a:endParaRPr lang="en-US" sz="2800" dirty="0"/>
          </a:p>
          <a:p>
            <a:r>
              <a:rPr lang="en-US" dirty="0"/>
              <a:t>COVID deaths in Philadelphia = ?</a:t>
            </a:r>
          </a:p>
          <a:p>
            <a:r>
              <a:rPr lang="en-US" dirty="0"/>
              <a:t>Check </a:t>
            </a:r>
            <a:r>
              <a:rPr lang="en-US" dirty="0">
                <a:hlinkClick r:id="rId3"/>
              </a:rPr>
              <a:t>www.nytimes.com/interactive/2020/us/pennsylvania-coronavirus-cases.html</a:t>
            </a:r>
            <a:r>
              <a:rPr lang="en-US" dirty="0"/>
              <a:t>:</a:t>
            </a:r>
          </a:p>
          <a:p>
            <a:pPr lvl="1"/>
            <a:r>
              <a:rPr lang="en-US" sz="2800" dirty="0"/>
              <a:t>3,129</a:t>
            </a:r>
          </a:p>
        </p:txBody>
      </p:sp>
    </p:spTree>
    <p:extLst>
      <p:ext uri="{BB962C8B-B14F-4D97-AF65-F5344CB8AC3E}">
        <p14:creationId xmlns:p14="http://schemas.microsoft.com/office/powerpoint/2010/main" val="14201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0B1C1-3438-46E2-817B-9D5D940DEDBF}"/>
              </a:ext>
            </a:extLst>
          </p:cNvPr>
          <p:cNvSpPr>
            <a:spLocks noGrp="1"/>
          </p:cNvSpPr>
          <p:nvPr>
            <p:ph type="title"/>
          </p:nvPr>
        </p:nvSpPr>
        <p:spPr>
          <a:xfrm>
            <a:off x="1075767" y="1188637"/>
            <a:ext cx="2988234" cy="4480726"/>
          </a:xfrm>
        </p:spPr>
        <p:txBody>
          <a:bodyPr>
            <a:normAutofit/>
          </a:bodyPr>
          <a:lstStyle/>
          <a:p>
            <a:pPr algn="r"/>
            <a:r>
              <a:rPr lang="en-US" sz="5600" b="1" dirty="0"/>
              <a:t>COVID-19 Numbers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7D630C-063C-44DF-BFE0-7BF85F313616}"/>
              </a:ext>
            </a:extLst>
          </p:cNvPr>
          <p:cNvSpPr>
            <a:spLocks noGrp="1"/>
          </p:cNvSpPr>
          <p:nvPr>
            <p:ph idx="1"/>
          </p:nvPr>
        </p:nvSpPr>
        <p:spPr>
          <a:xfrm>
            <a:off x="5255259" y="1648870"/>
            <a:ext cx="6112392" cy="3560260"/>
          </a:xfrm>
        </p:spPr>
        <p:txBody>
          <a:bodyPr anchor="ctr">
            <a:noAutofit/>
          </a:bodyPr>
          <a:lstStyle/>
          <a:p>
            <a:r>
              <a:rPr lang="en-US" dirty="0"/>
              <a:t>Philadelphia’s population = 1,584,064 </a:t>
            </a:r>
            <a:endParaRPr lang="en-US" sz="2800" dirty="0"/>
          </a:p>
          <a:p>
            <a:r>
              <a:rPr lang="en-US" dirty="0"/>
              <a:t>COVID deaths in Philadelphia = </a:t>
            </a:r>
            <a:r>
              <a:rPr lang="en-US" sz="2800" dirty="0"/>
              <a:t>3,129</a:t>
            </a:r>
          </a:p>
          <a:p>
            <a:endParaRPr lang="en-US" dirty="0"/>
          </a:p>
          <a:p>
            <a:r>
              <a:rPr lang="en-US" dirty="0"/>
              <a:t>What percent of Philadelphia’s population died of COVID? </a:t>
            </a:r>
          </a:p>
          <a:p>
            <a:pPr lvl="1"/>
            <a:r>
              <a:rPr lang="en-US" sz="2800" dirty="0"/>
              <a:t>0.2%</a:t>
            </a:r>
          </a:p>
        </p:txBody>
      </p:sp>
    </p:spTree>
    <p:extLst>
      <p:ext uri="{BB962C8B-B14F-4D97-AF65-F5344CB8AC3E}">
        <p14:creationId xmlns:p14="http://schemas.microsoft.com/office/powerpoint/2010/main" val="10808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08D6A-3FBB-40F8-88AC-03386FC6907A}"/>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dirty="0">
                <a:solidFill>
                  <a:schemeClr val="bg1"/>
                </a:solidFill>
              </a:rPr>
              <a:t>Yellow Fever vs. COVID-19</a:t>
            </a:r>
          </a:p>
        </p:txBody>
      </p:sp>
      <p:sp>
        <p:nvSpPr>
          <p:cNvPr id="3" name="Content Placeholder 2">
            <a:extLst>
              <a:ext uri="{FF2B5EF4-FFF2-40B4-BE49-F238E27FC236}">
                <a16:creationId xmlns:a16="http://schemas.microsoft.com/office/drawing/2014/main" id="{FEF6894E-48BB-45F0-9B48-586F2E611B16}"/>
              </a:ext>
            </a:extLst>
          </p:cNvPr>
          <p:cNvSpPr>
            <a:spLocks noGrp="1"/>
          </p:cNvSpPr>
          <p:nvPr>
            <p:ph sz="half" idx="1"/>
          </p:nvPr>
        </p:nvSpPr>
        <p:spPr>
          <a:xfrm>
            <a:off x="1476915" y="2888250"/>
            <a:ext cx="4297351" cy="2959777"/>
          </a:xfrm>
        </p:spPr>
        <p:txBody>
          <a:bodyPr anchor="t">
            <a:normAutofit/>
          </a:bodyPr>
          <a:lstStyle/>
          <a:p>
            <a:r>
              <a:rPr lang="en-US" dirty="0">
                <a:solidFill>
                  <a:schemeClr val="bg1"/>
                </a:solidFill>
              </a:rPr>
              <a:t>Population = 50,000</a:t>
            </a:r>
          </a:p>
          <a:p>
            <a:r>
              <a:rPr lang="en-US" dirty="0">
                <a:solidFill>
                  <a:schemeClr val="bg1"/>
                </a:solidFill>
              </a:rPr>
              <a:t>0.2% of population = 100</a:t>
            </a:r>
          </a:p>
          <a:p>
            <a:r>
              <a:rPr lang="en-US" dirty="0">
                <a:solidFill>
                  <a:schemeClr val="bg1"/>
                </a:solidFill>
                <a:effectLst>
                  <a:glow rad="228600">
                    <a:schemeClr val="accent4">
                      <a:satMod val="175000"/>
                      <a:alpha val="40000"/>
                    </a:schemeClr>
                  </a:glow>
                </a:effectLst>
              </a:rPr>
              <a:t>10% of population = 5,000</a:t>
            </a:r>
          </a:p>
        </p:txBody>
      </p:sp>
      <p:cxnSp>
        <p:nvCxnSpPr>
          <p:cNvPr id="18" name="Straight Connector 1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9D8B22E-4BE4-495A-A58D-B1BE3E29C45E}"/>
              </a:ext>
            </a:extLst>
          </p:cNvPr>
          <p:cNvSpPr>
            <a:spLocks noGrp="1"/>
          </p:cNvSpPr>
          <p:nvPr>
            <p:ph sz="half" idx="2"/>
          </p:nvPr>
        </p:nvSpPr>
        <p:spPr>
          <a:xfrm>
            <a:off x="6417730" y="2888250"/>
            <a:ext cx="4969129" cy="2959778"/>
          </a:xfrm>
        </p:spPr>
        <p:txBody>
          <a:bodyPr anchor="t">
            <a:normAutofit/>
          </a:bodyPr>
          <a:lstStyle/>
          <a:p>
            <a:r>
              <a:rPr lang="en-US" dirty="0">
                <a:solidFill>
                  <a:schemeClr val="bg1"/>
                </a:solidFill>
              </a:rPr>
              <a:t>Population = 1,584,064</a:t>
            </a:r>
          </a:p>
          <a:p>
            <a:r>
              <a:rPr lang="en-US" dirty="0">
                <a:solidFill>
                  <a:schemeClr val="bg1"/>
                </a:solidFill>
                <a:effectLst>
                  <a:glow rad="228600">
                    <a:schemeClr val="accent4">
                      <a:satMod val="175000"/>
                      <a:alpha val="40000"/>
                    </a:schemeClr>
                  </a:glow>
                </a:effectLst>
              </a:rPr>
              <a:t>0.2% of population = 3,129</a:t>
            </a:r>
          </a:p>
          <a:p>
            <a:r>
              <a:rPr lang="en-US" dirty="0">
                <a:solidFill>
                  <a:schemeClr val="bg1"/>
                </a:solidFill>
              </a:rPr>
              <a:t>10% of population = 158,406.4</a:t>
            </a:r>
          </a:p>
        </p:txBody>
      </p:sp>
    </p:spTree>
    <p:extLst>
      <p:ext uri="{BB962C8B-B14F-4D97-AF65-F5344CB8AC3E}">
        <p14:creationId xmlns:p14="http://schemas.microsoft.com/office/powerpoint/2010/main" val="1337789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12354</TotalTime>
  <Words>912</Words>
  <Application>Microsoft Office PowerPoint</Application>
  <PresentationFormat>Widescreen</PresentationFormat>
  <Paragraphs>119</Paragraphs>
  <Slides>21</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Lucida Handwriting</vt:lpstr>
      <vt:lpstr>Times New Roman</vt:lpstr>
      <vt:lpstr>Office Theme</vt:lpstr>
      <vt:lpstr>Office Theme</vt:lpstr>
      <vt:lpstr>Office Theme</vt:lpstr>
      <vt:lpstr>PowerPoint Presentation</vt:lpstr>
      <vt:lpstr>Fever: 1793 – Anatomy of an Epidemic</vt:lpstr>
      <vt:lpstr>Questions:</vt:lpstr>
      <vt:lpstr>Numbers in 1793</vt:lpstr>
      <vt:lpstr>Numbers Today</vt:lpstr>
      <vt:lpstr>1793 vs. Today</vt:lpstr>
      <vt:lpstr>COVID-19 Numbers</vt:lpstr>
      <vt:lpstr>COVID-19 Numbers</vt:lpstr>
      <vt:lpstr>Yellow Fever vs. COVID-19</vt:lpstr>
      <vt:lpstr>PowerPoint Presentation</vt:lpstr>
      <vt:lpstr>PowerPoint Presentation</vt:lpstr>
      <vt:lpstr>PowerPoint Presentation</vt:lpstr>
      <vt:lpstr>PowerPoint Presentation</vt:lpstr>
      <vt:lpstr>Mathew Carey was a publisher who wrote about the yellow fever in 1793.</vt:lpstr>
      <vt:lpstr>PowerPoint Presentation</vt:lpstr>
      <vt:lpstr>PowerPoint Presentation</vt:lpstr>
      <vt:lpstr>Important Dates</vt:lpstr>
      <vt:lpstr>Yellow Fever Today</vt:lpstr>
      <vt:lpstr>Fever: 1793 – The Doctors and the Cures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Chang,Chen</dc:creator>
  <cp:lastModifiedBy>Chang,Chen</cp:lastModifiedBy>
  <cp:revision>51</cp:revision>
  <dcterms:created xsi:type="dcterms:W3CDTF">2021-02-24T04:51:39Z</dcterms:created>
  <dcterms:modified xsi:type="dcterms:W3CDTF">2021-05-03T22:09:06Z</dcterms:modified>
</cp:coreProperties>
</file>