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30"/>
  </p:notesMasterIdLst>
  <p:sldIdLst>
    <p:sldId id="256" r:id="rId3"/>
    <p:sldId id="258" r:id="rId4"/>
    <p:sldId id="259" r:id="rId5"/>
    <p:sldId id="257" r:id="rId6"/>
    <p:sldId id="260" r:id="rId7"/>
    <p:sldId id="262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7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3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4:16:00.0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4:16:01.80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4:16:08.92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4:16:09.68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4:16:10.48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2T14:16:11.17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3T16:52:27.66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6367 27,'-4'0,"0"-1,0 1,0-1,0 0,-8-2,-12-4,-42-1,1 3,-70 4,-133 18,230-14,-310 31,-498 115,602-87,4 10,-424 190,426-141,6 9,5 11,7 10,7 9,-346 336,373-302,8 8,9 7,10 8,9 6,-210 420,268-440,8 3,10 4,9 4,9 1,9 3,-27 330,63-364,8 1,8 0,8 0,8-1,8-2,8-1,8-1,82 209,-61-231,7-3,6-3,7-4,7-3,207 246,-166-244,6-6,6-6,6-6,301 193,-230-190,4-11,6-9,5-11,4-10,312 74,-282-103,3-13,1-12,2-11,479-19,-507-24,0-11,-2-11,-2-11,-2-11,261-102,-310 85,-4-9,225-138,-264 127,-3-6,255-235,-297 233,-6-4,-4-5,-5-4,-6-3,81-154,-104 154,-5-4,-6-1,-5-3,-7-1,44-245,-63 210,-8 0,-7-2,-7 1,-8 0,-34-194,-8 96,-10 2,-139-368,61 280,-15 7,-337-553,262 549,-14 10,-365-389,327 438,-478-379,277 303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03T16:52:34.98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3813 452,'0'0,"-13"-12,-19-16,-1 2,-1 1,0 1,-2 2,-70-31,17 17,-136-36,47 26,-2 9,-1 7,-2 8,-300 3,323 25,1 7,0 6,2 8,0 6,-244 87,306-84,1 4,-112 66,169-84,0 2,1 2,2 1,1 2,1 1,1 1,-48 65,66-75,0 0,2 0,0 1,1 0,2 1,0 0,1 0,-5 39,9-41,2 0,0 0,1 0,1 1,2-1,0-1,1 1,0 0,2-1,10 24,-3-16,1-1,2-1,0 0,2-1,1 0,1-2,0 0,2-2,35 28,-3-9,1-2,2-3,83 37,5-8,232 68,166 6,441 33,-724-145,474-13,-342-53,-308 25,-1-4,124-45,-172 51,0-2,-1-1,0-2,-2-2,0 0,46-41,-63 47,-1 0,0-1,-1 0,-1-1,0 0,-2-1,0-1,0 0,-2 0,0 0,-2-1,0 0,0-1,2-20,-5 6,-2-1,0 1,-3-1,0 1,-3 0,0 0,-3 0,-20-60,3 29,-3 1,-2 2,-54-84,-50-38,-1 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ACFD3-CA74-4635-8CF6-D1CB7668962B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35C6C-1410-43FF-98B8-1B8B435E0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9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7L5olIfYcI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“Yellow Fever Bingo Worksheet” goes along with this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5C6C-1410-43FF-98B8-1B8B435E05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69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https://www.youtube.com/watch?v=P7L5olIfYcI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5C6C-1410-43FF-98B8-1B8B435E05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4153C-7F1E-4134-ADD2-8509834A0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A1A01-9A56-4256-8574-6E07CAAA0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3CB5C-82EE-4911-B56E-1BCD7AD4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E9EB6-680D-4786-AAF2-A084DAA5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45DA9-01A6-4885-957C-B634EE6B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09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2ACC6-7152-4816-92F4-D03DDAA3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6C32E0-3E5E-4B8A-AB97-53F27CA26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530BF-9DA7-4947-9B10-9DD032BE2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2997D-32C9-42BF-86F1-800A411E8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B2C00-72F8-4D61-B096-E0C76DCB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8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68B571-0C1D-4AEC-8C01-ECDE8FC52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66858F-91A8-42AC-BAEE-3FA62AAD3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5280E-5E95-4C8D-AEB5-D9046E6A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6108-5C21-4B9E-969B-BE9FEAB2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1CD92-EF1F-43CE-B44F-5EF237037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9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D790A-8538-44DA-94C7-3F7D56991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8AB48-534B-43F6-9571-A2C23A97A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452CB-3B61-443E-AFC0-0BE44C5C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83EBF-3281-422F-8B50-C4B0CC6761B2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4C470-D596-45E2-B697-24FA4F32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8B15F-E676-4A01-8BA0-97C900D1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5159E-7C6A-4EB7-B779-0BB01171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8326B-2AB0-4078-B5A4-4A146AF3C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8476A-30EC-453F-8755-371551D8D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8195D-660E-406D-82F0-553F00CA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3AEE8-7657-4F5F-AEFD-5A8D4DF3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136E-D04F-4EF0-986C-2691BD7A3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03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81C31-3265-4C2B-A421-FF1D574B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20F96-AF22-4DCA-9C80-C0C0D9DDC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6EEF4-2B68-4162-BC34-8EC3C34F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B1F4A-CB17-4CED-B6BA-58519656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7AF91-0AFB-4BFA-924C-0FD93502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C3D48-55B6-47D6-832A-4415F21A0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91FE-4EE7-4375-82CA-D7E5FA439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00D13-940E-479B-B650-D1630CBEAD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0159E-6AE8-4964-89BE-1B414F1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9A28A-D6F9-4C2C-ADE2-561B40CF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46CBD-F5B6-4872-AE19-360299C4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3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6512-B1C1-422C-8298-DD0C3A888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BCE6F-F7A5-49ED-B956-D8F08C4F2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04CB53-F0AB-41EA-A50E-E08DFAA54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54EF8-19FF-4536-8F3C-5A2097C39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39ED34-E571-4CB5-A8E4-96F7ABD5B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9561A7-495B-48F1-BA89-47D3221F5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4CE5A-ED90-42B5-947A-25C68CE73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6AF55-D3F4-42B1-AA97-8AACAFE5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700A-CF42-4531-93DA-221CDC1C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1DD60-871D-4B41-9AD3-8DF0D642C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297449-769E-4925-8CFD-4E94C528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F574D-F2E7-4C9B-9F89-E8F5302FD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0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C6F51C-5BB5-4DAA-BDE5-43FF21B3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06A16-6096-4E05-B2E3-2096415D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25ECD-31C7-4D2E-9EE7-6DCBCA61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A440A-40D8-4689-A2EC-BDF23500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C8F6-10B0-417E-99A8-6F4F87704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6AF1C-C7D0-422E-BAE5-F5DBEE851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585CF-EC04-44F3-8E76-2F36387F7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583FAE-58DD-46CF-BDDC-7FC833D1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87F16-245C-435B-8182-647DAE8C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1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17A4-5D9C-448B-83A7-54852174D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A85811-0A94-461F-8566-770E7BB98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1AE95-1CC9-4ED3-A8EF-3099ACC10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8BB83-0978-4D52-B4DA-9BEE4522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0B7CB5-366F-4402-8FCF-74317650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04A24-5E56-49E5-8F54-CD4FA711B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3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173568-9D44-41E7-808E-5FA25979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39E0E-7D89-4F2D-B6C7-B944AFCA8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AB735-BB3E-40DD-8033-ED93F2389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AADB1-2E06-40A4-A79C-5636C1771A07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0E531-00B8-4C60-A88B-0BDB0EAB5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179B5-0870-47CD-8D6B-F764E289C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4F7D6-5811-4E24-8B2D-B8CCF9E8F1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61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4966F3-384C-4943-ABD6-F906CE89C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48F8D5-2524-4DD8-A905-00ED05C47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066B1-F260-4869-9F65-9A1CFA589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83EBF-3281-422F-8B50-C4B0CC6761B2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4B7C0-FD9E-4F57-AA1C-FC1B6DFAA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E159E-D166-44FE-BF8C-738C5BE4B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5159E-7C6A-4EB7-B779-0BB01171B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8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eorge_Washington" TargetMode="External"/><Relationship Id="rId13" Type="http://schemas.openxmlformats.org/officeDocument/2006/relationships/hyperlink" Target="https://creativecommons.org/licenses/by-nc/3.0/" TargetMode="External"/><Relationship Id="rId18" Type="http://schemas.openxmlformats.org/officeDocument/2006/relationships/customXml" Target="../ink/ink3.xml"/><Relationship Id="rId3" Type="http://schemas.openxmlformats.org/officeDocument/2006/relationships/image" Target="../media/image2.jpeg"/><Relationship Id="rId21" Type="http://schemas.openxmlformats.org/officeDocument/2006/relationships/customXml" Target="../ink/ink6.xml"/><Relationship Id="rId7" Type="http://schemas.microsoft.com/office/2007/relationships/hdphoto" Target="../media/hdphoto1.wdp"/><Relationship Id="rId12" Type="http://schemas.openxmlformats.org/officeDocument/2006/relationships/hyperlink" Target="https://creativecommons.org/licenses/by/3.0/" TargetMode="External"/><Relationship Id="rId17" Type="http://schemas.openxmlformats.org/officeDocument/2006/relationships/customXml" Target="../ink/ink2.xml"/><Relationship Id="rId2" Type="http://schemas.openxmlformats.org/officeDocument/2006/relationships/image" Target="../media/image1.jpeg"/><Relationship Id="rId16" Type="http://schemas.openxmlformats.org/officeDocument/2006/relationships/image" Target="../media/image6.png"/><Relationship Id="rId20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pngimg.com/download/18145" TargetMode="External"/><Relationship Id="rId5" Type="http://schemas.openxmlformats.org/officeDocument/2006/relationships/hyperlink" Target="http://www.flickr.com/photos/duncanjohnston/5163637874/" TargetMode="External"/><Relationship Id="rId15" Type="http://schemas.openxmlformats.org/officeDocument/2006/relationships/customXml" Target="../ink/ink1.xml"/><Relationship Id="rId10" Type="http://schemas.microsoft.com/office/2007/relationships/hdphoto" Target="../media/hdphoto2.wdp"/><Relationship Id="rId19" Type="http://schemas.openxmlformats.org/officeDocument/2006/relationships/customXml" Target="../ink/ink4.xml"/><Relationship Id="rId4" Type="http://schemas.openxmlformats.org/officeDocument/2006/relationships/image" Target="../media/image3.jpg"/><Relationship Id="rId9" Type="http://schemas.openxmlformats.org/officeDocument/2006/relationships/image" Target="../media/image5.png"/><Relationship Id="rId14" Type="http://schemas.openxmlformats.org/officeDocument/2006/relationships/hyperlink" Target="https://creativecommons.org/licenses/by-sa/3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1.png"/><Relationship Id="rId3" Type="http://schemas.openxmlformats.org/officeDocument/2006/relationships/hyperlink" Target="https://en.wikipedia.org/wiki/Thomas_Jefferson" TargetMode="External"/><Relationship Id="rId7" Type="http://schemas.openxmlformats.org/officeDocument/2006/relationships/hyperlink" Target="https://en.wikipedia.org/wiki/George_Washington" TargetMode="External"/><Relationship Id="rId12" Type="http://schemas.openxmlformats.org/officeDocument/2006/relationships/customXml" Target="../ink/ink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John_Adams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10.jpeg"/><Relationship Id="rId4" Type="http://schemas.openxmlformats.org/officeDocument/2006/relationships/image" Target="../media/image7.jpg"/><Relationship Id="rId9" Type="http://schemas.openxmlformats.org/officeDocument/2006/relationships/hyperlink" Target="http://commons.wikimedia.org/wiki/File:Alexander_Hamilton,_by_Trumbull.jpg" TargetMode="External"/><Relationship Id="rId14" Type="http://schemas.openxmlformats.org/officeDocument/2006/relationships/customXml" Target="../ink/ink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just-call-me-frank.blogspot.com/2011/05/we-answer-some-follower-questions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sign-post-board-exit-direction-575715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adelphiacongregations.org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7L5olIfYcI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>
            <a:extLst>
              <a:ext uri="{FF2B5EF4-FFF2-40B4-BE49-F238E27FC236}">
                <a16:creationId xmlns:a16="http://schemas.microsoft.com/office/drawing/2014/main" id="{46D64E13-1F8F-4AC4-B139-E0AC22A48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1" y="15649"/>
            <a:ext cx="12192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53F8978-5314-4AE6-97D6-C484083F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4" y="1981201"/>
            <a:ext cx="12192000" cy="48768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016BF5-9E03-4ECD-81B0-CFBD5D2CB3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8271" r="2" b="8274"/>
          <a:stretch/>
        </p:blipFill>
        <p:spPr>
          <a:xfrm>
            <a:off x="19" y="2"/>
            <a:ext cx="7649874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ln w="57150">
            <a:solidFill>
              <a:schemeClr val="bg1"/>
            </a:solidFill>
          </a:ln>
        </p:spPr>
      </p:pic>
      <p:pic>
        <p:nvPicPr>
          <p:cNvPr id="44" name="Picture 43" descr="A picture containing text, person, person, suit&#10;&#10;Description automatically generated">
            <a:extLst>
              <a:ext uri="{FF2B5EF4-FFF2-40B4-BE49-F238E27FC236}">
                <a16:creationId xmlns:a16="http://schemas.microsoft.com/office/drawing/2014/main" id="{7B356017-CE43-4C51-AAED-3613C4389B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t="3492" r="2" b="26243"/>
          <a:stretch/>
        </p:blipFill>
        <p:spPr>
          <a:xfrm>
            <a:off x="7653536" y="1"/>
            <a:ext cx="4538463" cy="387724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5" name="Picture 24" descr="A picture containing insect&#10;&#10;Description automatically generated">
            <a:extLst>
              <a:ext uri="{FF2B5EF4-FFF2-40B4-BE49-F238E27FC236}">
                <a16:creationId xmlns:a16="http://schemas.microsoft.com/office/drawing/2014/main" id="{AA8ABAC2-985B-40BE-8EC4-AA8F2D81AF3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473" r="-1" b="30680"/>
          <a:stretch/>
        </p:blipFill>
        <p:spPr>
          <a:xfrm>
            <a:off x="697790" y="727197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DE8C26-6B70-41D5-A7DF-B644ED6A7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0924" y="3950775"/>
            <a:ext cx="9307432" cy="1576910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effectLst>
                  <a:glow rad="1524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Yellow Fever and Leadership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1B70DB-508E-4EC5-80FD-F9E77A9F78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693" y="5527685"/>
            <a:ext cx="1478875" cy="509625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Lucida Handwriting" panose="03010101010101010101" pitchFamily="66" charset="0"/>
              </a:rPr>
              <a:t>Day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18D117-DA00-4DEC-B901-D9A0992D496C}"/>
              </a:ext>
            </a:extLst>
          </p:cNvPr>
          <p:cNvSpPr txBox="1"/>
          <p:nvPr/>
        </p:nvSpPr>
        <p:spPr>
          <a:xfrm>
            <a:off x="10005184" y="6931527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5" tooltip="http://www.flickr.com/photos/duncanjohnston/516363787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12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557932-0693-48DE-93C8-899202113F79}"/>
              </a:ext>
            </a:extLst>
          </p:cNvPr>
          <p:cNvSpPr txBox="1"/>
          <p:nvPr/>
        </p:nvSpPr>
        <p:spPr>
          <a:xfrm>
            <a:off x="7672618" y="6931527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11" tooltip="https://pngimg.com/download/181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3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F6EEE6C-EDE2-49B7-BF49-BACEAD8DBD69}"/>
              </a:ext>
            </a:extLst>
          </p:cNvPr>
          <p:cNvSpPr txBox="1"/>
          <p:nvPr/>
        </p:nvSpPr>
        <p:spPr>
          <a:xfrm>
            <a:off x="5352876" y="6931527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8" tooltip="https://en.wikipedia.org/wiki/George_Washing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06C6E5B-B21D-44D5-BA91-A906B13BA66D}"/>
                  </a:ext>
                </a:extLst>
              </p14:cNvPr>
              <p14:cNvContentPartPr/>
              <p14:nvPr/>
            </p14:nvContentPartPr>
            <p14:xfrm>
              <a:off x="7013232" y="703944"/>
              <a:ext cx="3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06C6E5B-B21D-44D5-BA91-A906B13BA66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04232" y="6949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4ACF4054-5C04-4ABB-B742-B294478D6804}"/>
                  </a:ext>
                </a:extLst>
              </p14:cNvPr>
              <p14:cNvContentPartPr/>
              <p14:nvPr/>
            </p14:nvContentPartPr>
            <p14:xfrm>
              <a:off x="8659152" y="1746504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4ACF4054-5C04-4ABB-B742-B294478D680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650152" y="17375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3D4E9808-1A23-4FE0-9D86-5985352F0B19}"/>
                  </a:ext>
                </a:extLst>
              </p14:cNvPr>
              <p14:cNvContentPartPr/>
              <p14:nvPr/>
            </p14:nvContentPartPr>
            <p14:xfrm>
              <a:off x="6738912" y="777024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3D4E9808-1A23-4FE0-9D86-5985352F0B1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29912" y="76802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ABA70594-C825-48C0-85CD-15730368C69A}"/>
                  </a:ext>
                </a:extLst>
              </p14:cNvPr>
              <p14:cNvContentPartPr/>
              <p14:nvPr/>
            </p14:nvContentPartPr>
            <p14:xfrm>
              <a:off x="9308232" y="1023624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ABA70594-C825-48C0-85CD-15730368C69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299232" y="101498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D52F118E-91BF-46EA-A7C5-DD8865E38D6E}"/>
                  </a:ext>
                </a:extLst>
              </p14:cNvPr>
              <p14:cNvContentPartPr/>
              <p14:nvPr/>
            </p14:nvContentPartPr>
            <p14:xfrm>
              <a:off x="9893232" y="4581144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D52F118E-91BF-46EA-A7C5-DD8865E38D6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884592" y="457214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127F568-79D9-42C1-89E6-41409CE0A8BA}"/>
                  </a:ext>
                </a:extLst>
              </p14:cNvPr>
              <p14:cNvContentPartPr/>
              <p14:nvPr/>
            </p14:nvContentPartPr>
            <p14:xfrm>
              <a:off x="11329272" y="4379904"/>
              <a:ext cx="360" cy="3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127F568-79D9-42C1-89E6-41409CE0A8B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320632" y="4371264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6E4F29A1-73ED-44D1-87A7-A41D964A0373}"/>
              </a:ext>
            </a:extLst>
          </p:cNvPr>
          <p:cNvSpPr txBox="1"/>
          <p:nvPr/>
        </p:nvSpPr>
        <p:spPr>
          <a:xfrm>
            <a:off x="347472" y="6946916"/>
            <a:ext cx="4590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https://philadelphiacongregations.org/records/</a:t>
            </a:r>
          </a:p>
        </p:txBody>
      </p:sp>
    </p:spTree>
    <p:extLst>
      <p:ext uri="{BB962C8B-B14F-4D97-AF65-F5344CB8AC3E}">
        <p14:creationId xmlns:p14="http://schemas.microsoft.com/office/powerpoint/2010/main" val="3986216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Benjamin Rush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111A3B4-DFA9-4C85-B533-14FD111C3B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4" r="7610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516286" cy="41513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He thought the cause of yellow fever was bad air.</a:t>
            </a:r>
          </a:p>
          <a:p>
            <a:r>
              <a:rPr lang="en-US" dirty="0"/>
              <a:t>He believed Blacks were immune to yellow fever.</a:t>
            </a:r>
          </a:p>
          <a:p>
            <a:r>
              <a:rPr lang="en-US" dirty="0"/>
              <a:t>He persuaded Allen and Jones to organize Blacks to serve stricken whites.</a:t>
            </a:r>
          </a:p>
          <a:p>
            <a:r>
              <a:rPr lang="en-US" dirty="0"/>
              <a:t>He believed in aggressive intervention like purging with mercury and bloodletting.</a:t>
            </a:r>
          </a:p>
          <a:p>
            <a:r>
              <a:rPr lang="en-US" dirty="0"/>
              <a:t>He treated more than 100 people a day.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45BA49-3879-4C76-B8A8-3D6BB4CAA7A8}"/>
              </a:ext>
            </a:extLst>
          </p:cNvPr>
          <p:cNvSpPr txBox="1"/>
          <p:nvPr/>
        </p:nvSpPr>
        <p:spPr>
          <a:xfrm>
            <a:off x="2328673" y="6858000"/>
            <a:ext cx="7754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https://commons.wikimedia.org/wiki/File:Benjamin_Rush_Painting_by_Peale.jpg</a:t>
            </a:r>
          </a:p>
        </p:txBody>
      </p:sp>
    </p:spTree>
    <p:extLst>
      <p:ext uri="{BB962C8B-B14F-4D97-AF65-F5344CB8AC3E}">
        <p14:creationId xmlns:p14="http://schemas.microsoft.com/office/powerpoint/2010/main" val="156119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Bush Hill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/>
              <a:t>It was a place of healing.</a:t>
            </a:r>
          </a:p>
          <a:p>
            <a:r>
              <a:rPr lang="en-US" sz="3200" dirty="0"/>
              <a:t>It was a place of cleanliness, nourishment, and good care.</a:t>
            </a:r>
          </a:p>
          <a:p>
            <a:r>
              <a:rPr lang="en-US" sz="3200" dirty="0"/>
              <a:t>It was a haven.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A5DDEF2-12A8-4EA3-81A0-63D56D3146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27155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DEA3AE-3810-404E-BDF6-C03F0448D928}"/>
              </a:ext>
            </a:extLst>
          </p:cNvPr>
          <p:cNvSpPr txBox="1"/>
          <p:nvPr/>
        </p:nvSpPr>
        <p:spPr>
          <a:xfrm>
            <a:off x="477981" y="6841115"/>
            <a:ext cx="113330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https://philadelphiaencyclopedia.org/wp-content/uploads/2016/08/7485_ca_object_representations_media_21165_mediumlarge.jpg</a:t>
            </a:r>
          </a:p>
        </p:txBody>
      </p:sp>
    </p:spTree>
    <p:extLst>
      <p:ext uri="{BB962C8B-B14F-4D97-AF65-F5344CB8AC3E}">
        <p14:creationId xmlns:p14="http://schemas.microsoft.com/office/powerpoint/2010/main" val="17954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Churches</a:t>
            </a:r>
          </a:p>
        </p:txBody>
      </p:sp>
      <p:sp>
        <p:nvSpPr>
          <p:cNvPr id="819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057" y="3056810"/>
            <a:ext cx="3580743" cy="162765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They buried some of the dead in their cemeteries.</a:t>
            </a:r>
          </a:p>
          <a:p>
            <a:pPr algn="ctr"/>
            <a:endParaRPr lang="en-US" sz="3200" dirty="0"/>
          </a:p>
        </p:txBody>
      </p:sp>
      <p:pic>
        <p:nvPicPr>
          <p:cNvPr id="8194" name="Picture 2" descr="Christ Church painted by William Strickland, 1811">
            <a:extLst>
              <a:ext uri="{FF2B5EF4-FFF2-40B4-BE49-F238E27FC236}">
                <a16:creationId xmlns:a16="http://schemas.microsoft.com/office/drawing/2014/main" id="{90AA7363-0BBB-4F51-9DA0-810D908567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" r="6707" b="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0C3BA8-43D3-41BA-A57C-D9A18293FD3A}"/>
              </a:ext>
            </a:extLst>
          </p:cNvPr>
          <p:cNvSpPr txBox="1"/>
          <p:nvPr/>
        </p:nvSpPr>
        <p:spPr>
          <a:xfrm>
            <a:off x="3740727" y="6858000"/>
            <a:ext cx="4243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https://www.christchurchphila.org/history/</a:t>
            </a:r>
          </a:p>
        </p:txBody>
      </p:sp>
    </p:spTree>
    <p:extLst>
      <p:ext uri="{BB962C8B-B14F-4D97-AF65-F5344CB8AC3E}">
        <p14:creationId xmlns:p14="http://schemas.microsoft.com/office/powerpoint/2010/main" val="253003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College of Physicians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039" y="2903178"/>
            <a:ext cx="3849624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It built on a century of innovation, experimentation, and science to avoid future catastrophic threats.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48A755E-E941-49D7-A59C-F9442A5592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7" r="21760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2A8CC8-AB12-45AE-AEED-379A9A2A2FE2}"/>
              </a:ext>
            </a:extLst>
          </p:cNvPr>
          <p:cNvSpPr txBox="1"/>
          <p:nvPr/>
        </p:nvSpPr>
        <p:spPr>
          <a:xfrm>
            <a:off x="3200400" y="6844815"/>
            <a:ext cx="6470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http://muttermuseum.org/about/the-college-of-physicians-of-philadelphia/</a:t>
            </a:r>
          </a:p>
        </p:txBody>
      </p:sp>
    </p:spTree>
    <p:extLst>
      <p:ext uri="{BB962C8B-B14F-4D97-AF65-F5344CB8AC3E}">
        <p14:creationId xmlns:p14="http://schemas.microsoft.com/office/powerpoint/2010/main" val="31954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Doctors</a:t>
            </a:r>
          </a:p>
        </p:txBody>
      </p:sp>
      <p:pic>
        <p:nvPicPr>
          <p:cNvPr id="18434" name="Picture 2" descr="Fever: 1793 - The Doctors and the Cures - YouTube">
            <a:extLst>
              <a:ext uri="{FF2B5EF4-FFF2-40B4-BE49-F238E27FC236}">
                <a16:creationId xmlns:a16="http://schemas.microsoft.com/office/drawing/2014/main" id="{E91FAAB4-6A48-4877-A170-B20C8ABE08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893665"/>
            <a:ext cx="5458968" cy="307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They became the authority after those in the government left.</a:t>
            </a:r>
          </a:p>
          <a:p>
            <a:r>
              <a:rPr lang="en-US" sz="3200" dirty="0"/>
              <a:t>They were at odds over the cause of yellow fever.</a:t>
            </a:r>
          </a:p>
          <a:p>
            <a:r>
              <a:rPr lang="en-US" sz="3200" dirty="0"/>
              <a:t>They had different ideas of treatment.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E07F78-E672-43B7-82BA-81907D6CEA7B}"/>
              </a:ext>
            </a:extLst>
          </p:cNvPr>
          <p:cNvSpPr txBox="1"/>
          <p:nvPr/>
        </p:nvSpPr>
        <p:spPr>
          <a:xfrm>
            <a:off x="3641113" y="6858000"/>
            <a:ext cx="4897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https://www.youtube.com/watch?v=W9tjV2h5jao</a:t>
            </a:r>
          </a:p>
        </p:txBody>
      </p:sp>
    </p:spTree>
    <p:extLst>
      <p:ext uri="{BB962C8B-B14F-4D97-AF65-F5344CB8AC3E}">
        <p14:creationId xmlns:p14="http://schemas.microsoft.com/office/powerpoint/2010/main" val="33998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Frederick Graff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Frederick Graff portrait">
            <a:extLst>
              <a:ext uri="{FF2B5EF4-FFF2-40B4-BE49-F238E27FC236}">
                <a16:creationId xmlns:a16="http://schemas.microsoft.com/office/drawing/2014/main" id="{405D1B85-2F28-4E9E-AA04-63A58BE4C1C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-1" b="-1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5955" y="2071316"/>
            <a:ext cx="6713552" cy="4114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He was Benjamin Latrobe’s protégé.</a:t>
            </a:r>
          </a:p>
          <a:p>
            <a:r>
              <a:rPr lang="en-US" sz="3200" dirty="0"/>
              <a:t>He designed a technologically innovative system to lift water from the river to a reservoir.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99D8D-5956-4B62-A304-0F250F91C9DC}"/>
              </a:ext>
            </a:extLst>
          </p:cNvPr>
          <p:cNvSpPr txBox="1"/>
          <p:nvPr/>
        </p:nvSpPr>
        <p:spPr>
          <a:xfrm>
            <a:off x="2659354" y="6824610"/>
            <a:ext cx="7371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https://commons.wikimedia.org/wiki/File:Frederic-Graff-portrait-cropped.jpg</a:t>
            </a:r>
          </a:p>
        </p:txBody>
      </p:sp>
    </p:spTree>
    <p:extLst>
      <p:ext uri="{BB962C8B-B14F-4D97-AF65-F5344CB8AC3E}">
        <p14:creationId xmlns:p14="http://schemas.microsoft.com/office/powerpoint/2010/main" val="104183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George Washington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200" dirty="0"/>
              <a:t>He was the president of the United States.</a:t>
            </a:r>
          </a:p>
          <a:p>
            <a:r>
              <a:rPr lang="en-US" sz="3200" dirty="0"/>
              <a:t>He left Philadelphia.</a:t>
            </a:r>
          </a:p>
          <a:p>
            <a:r>
              <a:rPr lang="en-US" sz="3200" dirty="0"/>
              <a:t>He laid the symbolic cornerstone of the new capital on the way to Mt. Vernon.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FBDB8F2-97ED-4AB8-A5C6-06BA106088E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750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172B3-5DED-4E39-9778-7895BB2849D0}"/>
              </a:ext>
            </a:extLst>
          </p:cNvPr>
          <p:cNvSpPr txBox="1"/>
          <p:nvPr/>
        </p:nvSpPr>
        <p:spPr>
          <a:xfrm>
            <a:off x="1335439" y="6864742"/>
            <a:ext cx="92702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https://commons.wikimedia.org/wiki/File:Gilbert_Stuart_Williamstown_Portrait_of_George_Washington.jpg</a:t>
            </a:r>
          </a:p>
        </p:txBody>
      </p:sp>
    </p:spTree>
    <p:extLst>
      <p:ext uri="{BB962C8B-B14F-4D97-AF65-F5344CB8AC3E}">
        <p14:creationId xmlns:p14="http://schemas.microsoft.com/office/powerpoint/2010/main" val="14496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dirty="0"/>
              <a:t>Governor (Thomas) Mifflin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3261134"/>
            <a:ext cx="3813048" cy="14705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He shut down the state assembly.</a:t>
            </a:r>
          </a:p>
          <a:p>
            <a:pPr algn="ctr"/>
            <a:endParaRPr lang="en-US" sz="3200" dirty="0"/>
          </a:p>
        </p:txBody>
      </p:sp>
      <p:pic>
        <p:nvPicPr>
          <p:cNvPr id="12290" name="Picture 2" descr="A person in a military uniform&#10;&#10;Description automatically generated with low confidence">
            <a:extLst>
              <a:ext uri="{FF2B5EF4-FFF2-40B4-BE49-F238E27FC236}">
                <a16:creationId xmlns:a16="http://schemas.microsoft.com/office/drawing/2014/main" id="{D5CAFD60-2202-4F37-8EE6-013A157BAB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958746-3776-446B-8D5E-7990E62AF777}"/>
              </a:ext>
            </a:extLst>
          </p:cNvPr>
          <p:cNvSpPr txBox="1"/>
          <p:nvPr/>
        </p:nvSpPr>
        <p:spPr>
          <a:xfrm>
            <a:off x="2824381" y="6857990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https://commons.wikimedia.org/wiki/File:Thomas_Mifflin.jpg</a:t>
            </a:r>
          </a:p>
        </p:txBody>
      </p:sp>
    </p:spTree>
    <p:extLst>
      <p:ext uri="{BB962C8B-B14F-4D97-AF65-F5344CB8AC3E}">
        <p14:creationId xmlns:p14="http://schemas.microsoft.com/office/powerpoint/2010/main" val="328896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Jean Deveze</a:t>
            </a:r>
          </a:p>
        </p:txBody>
      </p:sp>
      <p:pic>
        <p:nvPicPr>
          <p:cNvPr id="19458" name="Picture 2" descr="Book page image">
            <a:extLst>
              <a:ext uri="{FF2B5EF4-FFF2-40B4-BE49-F238E27FC236}">
                <a16:creationId xmlns:a16="http://schemas.microsoft.com/office/drawing/2014/main" id="{13C01706-DD89-411D-8BC8-CBC94C2C23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r="87"/>
          <a:stretch/>
        </p:blipFill>
        <p:spPr bwMode="auto"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072" y="2912363"/>
            <a:ext cx="4142232" cy="133045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He was the chief physician at Bush Hill.</a:t>
            </a:r>
          </a:p>
          <a:p>
            <a:pPr algn="ctr"/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7D7A4D-A6E5-415E-A94A-E6C1401C9C14}"/>
              </a:ext>
            </a:extLst>
          </p:cNvPr>
          <p:cNvSpPr txBox="1"/>
          <p:nvPr/>
        </p:nvSpPr>
        <p:spPr>
          <a:xfrm>
            <a:off x="3645325" y="6857999"/>
            <a:ext cx="4898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https://archive.org/details/2551045R.nlm.nih.gov</a:t>
            </a:r>
          </a:p>
        </p:txBody>
      </p:sp>
    </p:spTree>
    <p:extLst>
      <p:ext uri="{BB962C8B-B14F-4D97-AF65-F5344CB8AC3E}">
        <p14:creationId xmlns:p14="http://schemas.microsoft.com/office/powerpoint/2010/main" val="5592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Matthew Clarkson</a:t>
            </a:r>
          </a:p>
        </p:txBody>
      </p:sp>
      <p:pic>
        <p:nvPicPr>
          <p:cNvPr id="13316" name="Picture 4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5A236FC3-8754-4FAD-AB08-AF912094C1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r="10867"/>
          <a:stretch/>
        </p:blipFill>
        <p:spPr bwMode="auto"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9512" y="2980944"/>
            <a:ext cx="5596128" cy="203911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He was a mayor who formed a committee of volunteers to guide Philadelphia’s response to the crisis.</a:t>
            </a:r>
          </a:p>
          <a:p>
            <a:pPr algn="ctr"/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830ECE-0F12-4B08-9A2A-0E3631488EE4}"/>
              </a:ext>
            </a:extLst>
          </p:cNvPr>
          <p:cNvSpPr txBox="1"/>
          <p:nvPr/>
        </p:nvSpPr>
        <p:spPr>
          <a:xfrm>
            <a:off x="1433945" y="6858000"/>
            <a:ext cx="9930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https://commons.wikimedia.org/wiki/File:Matthew_Clarkson_(NYPL_b12349196-420205)_(cropped).jpg</a:t>
            </a:r>
          </a:p>
        </p:txBody>
      </p:sp>
    </p:spTree>
    <p:extLst>
      <p:ext uri="{BB962C8B-B14F-4D97-AF65-F5344CB8AC3E}">
        <p14:creationId xmlns:p14="http://schemas.microsoft.com/office/powerpoint/2010/main" val="21709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49964-918F-415D-B07B-0DF47F64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535" y="4610657"/>
            <a:ext cx="4698939" cy="1922846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700" b="1" dirty="0">
                <a:solidFill>
                  <a:schemeClr val="bg1"/>
                </a:solidFill>
              </a:rPr>
              <a:t>Important figures in the government left Philadelphia during the yellow fever in 1793</a:t>
            </a:r>
          </a:p>
        </p:txBody>
      </p:sp>
      <p:pic>
        <p:nvPicPr>
          <p:cNvPr id="11" name="Picture 10" descr="A picture containing text, person, person, dark&#10;&#10;Description automatically generated">
            <a:extLst>
              <a:ext uri="{FF2B5EF4-FFF2-40B4-BE49-F238E27FC236}">
                <a16:creationId xmlns:a16="http://schemas.microsoft.com/office/drawing/2014/main" id="{9224B56C-E527-49B1-9A0F-0A4F7856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119" r="662" b="5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8" name="Picture 7" descr="A picture containing text, person, person, old&#10;&#10;Description automatically generated">
            <a:extLst>
              <a:ext uri="{FF2B5EF4-FFF2-40B4-BE49-F238E27FC236}">
                <a16:creationId xmlns:a16="http://schemas.microsoft.com/office/drawing/2014/main" id="{E1CA9ACC-19D2-465B-88D9-8E8AF95BF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106" r="674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5" name="Picture 4" descr="A picture containing text, person, person, suit&#10;&#10;Description automatically generated">
            <a:extLst>
              <a:ext uri="{FF2B5EF4-FFF2-40B4-BE49-F238E27FC236}">
                <a16:creationId xmlns:a16="http://schemas.microsoft.com/office/drawing/2014/main" id="{53AF409D-C58A-45BE-9AE6-B2A51509C3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968" r="9747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14" name="Picture 13" descr="A portrait of a person&#10;&#10;Description automatically generated with medium confidence">
            <a:extLst>
              <a:ext uri="{FF2B5EF4-FFF2-40B4-BE49-F238E27FC236}">
                <a16:creationId xmlns:a16="http://schemas.microsoft.com/office/drawing/2014/main" id="{483D4521-73D7-433E-B0D5-9D2778F8B5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r="12677" b="3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10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BE68-61E5-41A9-958F-EDA35924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756" y="5289912"/>
            <a:ext cx="5689600" cy="445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ED7D31">
                    <a:alpha val="80000"/>
                  </a:srgbClr>
                </a:solidFill>
              </a:rPr>
              <a:t>Jefferson </a:t>
            </a:r>
            <a:r>
              <a:rPr lang="en-US" sz="2400" dirty="0">
                <a:solidFill>
                  <a:srgbClr val="ED7D31">
                    <a:alpha val="80000"/>
                  </a:srgbClr>
                </a:solidFill>
                <a:sym typeface="Wingdings" panose="05000000000000000000" pitchFamily="2" charset="2"/>
              </a:rPr>
              <a:t></a:t>
            </a:r>
            <a:r>
              <a:rPr lang="en-US" sz="2400" dirty="0">
                <a:solidFill>
                  <a:srgbClr val="ED7D31">
                    <a:alpha val="80000"/>
                  </a:srgbClr>
                </a:solidFill>
              </a:rPr>
              <a:t> Adams </a:t>
            </a:r>
            <a:r>
              <a:rPr lang="en-US" sz="2400" dirty="0">
                <a:solidFill>
                  <a:srgbClr val="ED7D31">
                    <a:alpha val="80000"/>
                  </a:srgbClr>
                </a:solidFill>
                <a:sym typeface="Wingdings" panose="05000000000000000000" pitchFamily="2" charset="2"/>
              </a:rPr>
              <a:t> </a:t>
            </a:r>
            <a:r>
              <a:rPr lang="en-US" sz="2400" dirty="0">
                <a:solidFill>
                  <a:srgbClr val="ED7D31">
                    <a:alpha val="80000"/>
                  </a:srgbClr>
                </a:solidFill>
              </a:rPr>
              <a:t>Washington </a:t>
            </a:r>
            <a:r>
              <a:rPr lang="en-US" sz="2400" dirty="0">
                <a:solidFill>
                  <a:srgbClr val="ED7D31">
                    <a:alpha val="80000"/>
                  </a:srgbClr>
                </a:solidFill>
                <a:sym typeface="Wingdings" panose="05000000000000000000" pitchFamily="2" charset="2"/>
              </a:rPr>
              <a:t></a:t>
            </a:r>
            <a:r>
              <a:rPr lang="en-US" sz="2400" dirty="0">
                <a:solidFill>
                  <a:srgbClr val="ED7D31">
                    <a:alpha val="80000"/>
                  </a:srgbClr>
                </a:solidFill>
              </a:rPr>
              <a:t> Hamilton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171DA-59AE-4189-BE0A-7F5B9E200524}"/>
              </a:ext>
            </a:extLst>
          </p:cNvPr>
          <p:cNvSpPr txBox="1"/>
          <p:nvPr/>
        </p:nvSpPr>
        <p:spPr>
          <a:xfrm>
            <a:off x="9884958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7" tooltip="https://en.wikipedia.org/wiki/George_Washingt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EFE4D-8891-4D71-A6E6-24199B910750}"/>
              </a:ext>
            </a:extLst>
          </p:cNvPr>
          <p:cNvSpPr txBox="1"/>
          <p:nvPr/>
        </p:nvSpPr>
        <p:spPr>
          <a:xfrm>
            <a:off x="7565216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s://en.wikipedia.org/wiki/John_Adam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29EF4-7D32-41AB-B4E7-E7812FD44E40}"/>
              </a:ext>
            </a:extLst>
          </p:cNvPr>
          <p:cNvSpPr txBox="1"/>
          <p:nvPr/>
        </p:nvSpPr>
        <p:spPr>
          <a:xfrm>
            <a:off x="5245474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en.wikipedia.org/wiki/Thomas_Jeffers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A8743-269D-41B4-B908-49A80A39682A}"/>
              </a:ext>
            </a:extLst>
          </p:cNvPr>
          <p:cNvSpPr txBox="1"/>
          <p:nvPr/>
        </p:nvSpPr>
        <p:spPr>
          <a:xfrm>
            <a:off x="2925732" y="6870700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9" tooltip="http://commons.wikimedia.org/wiki/File:Alexander_Hamilton,_by_Trumbull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26769BF1-2225-4EDD-B121-29B85BE4CCCE}"/>
              </a:ext>
            </a:extLst>
          </p:cNvPr>
          <p:cNvSpPr txBox="1">
            <a:spLocks/>
          </p:cNvSpPr>
          <p:nvPr/>
        </p:nvSpPr>
        <p:spPr>
          <a:xfrm>
            <a:off x="6688632" y="4584175"/>
            <a:ext cx="3863847" cy="445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Do you recognize these men?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4BBDE2-0D1B-427E-8822-0D6EC4F8F16D}"/>
              </a:ext>
            </a:extLst>
          </p:cNvPr>
          <p:cNvSpPr txBox="1">
            <a:spLocks/>
          </p:cNvSpPr>
          <p:nvPr/>
        </p:nvSpPr>
        <p:spPr>
          <a:xfrm>
            <a:off x="5775757" y="5995649"/>
            <a:ext cx="5869708" cy="445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>
                    <a:alpha val="80000"/>
                  </a:schemeClr>
                </a:solidFill>
              </a:rPr>
              <a:t>Who was the president of the United States?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7421CA4-35FE-4865-AFC5-7E1F1115D71A}"/>
                  </a:ext>
                </a:extLst>
              </p14:cNvPr>
              <p14:cNvContentPartPr/>
              <p14:nvPr/>
            </p14:nvContentPartPr>
            <p14:xfrm>
              <a:off x="6187549" y="78240"/>
              <a:ext cx="3549240" cy="3629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7421CA4-35FE-4865-AFC5-7E1F1115D71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8549" y="69240"/>
                <a:ext cx="3566880" cy="36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0555F5E-8331-45CB-9209-FD9CD478CD27}"/>
                  </a:ext>
                </a:extLst>
              </p14:cNvPr>
              <p14:cNvContentPartPr/>
              <p14:nvPr/>
            </p14:nvContentPartPr>
            <p14:xfrm>
              <a:off x="8272625" y="5085345"/>
              <a:ext cx="1729800" cy="784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0555F5E-8331-45CB-9209-FD9CD478CD2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63985" y="5076345"/>
                <a:ext cx="1747440" cy="80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94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2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0" name="Rectangle 7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Richard Allen</a:t>
            </a:r>
          </a:p>
        </p:txBody>
      </p:sp>
      <p:sp>
        <p:nvSpPr>
          <p:cNvPr id="14341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Richard Allen">
            <a:extLst>
              <a:ext uri="{FF2B5EF4-FFF2-40B4-BE49-F238E27FC236}">
                <a16:creationId xmlns:a16="http://schemas.microsoft.com/office/drawing/2014/main" id="{631B039A-35EB-4CA6-A2D7-4E884339AC6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538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7A74B-5CAD-42AB-922E-50149F90612C}"/>
              </a:ext>
            </a:extLst>
          </p:cNvPr>
          <p:cNvSpPr txBox="1"/>
          <p:nvPr/>
        </p:nvSpPr>
        <p:spPr>
          <a:xfrm>
            <a:off x="3155069" y="6872515"/>
            <a:ext cx="63738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https://commons.wikimedia.org/wiki/File:Richard_Allen_crop.jpg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B39FCEE7-47E9-4957-BF30-C034FA936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4183" y="235215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He didn’t believe Blacks were immune to yellow fever.</a:t>
            </a:r>
          </a:p>
          <a:p>
            <a:r>
              <a:rPr lang="en-US" sz="3200" dirty="0"/>
              <a:t>He believed volunteering would strengthen the Blacks’ case for equality and recognition.</a:t>
            </a:r>
          </a:p>
          <a:p>
            <a:r>
              <a:rPr lang="en-US" sz="3200" dirty="0"/>
              <a:t>He mobilized scores of people to treat the sick and dying.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86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4" name="Rectangle 7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Sarah Bass</a:t>
            </a:r>
          </a:p>
        </p:txBody>
      </p:sp>
      <p:sp>
        <p:nvSpPr>
          <p:cNvPr id="15365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 person with a bird on the shoulder&#10;&#10;Description automatically generated with low confidence">
            <a:extLst>
              <a:ext uri="{FF2B5EF4-FFF2-40B4-BE49-F238E27FC236}">
                <a16:creationId xmlns:a16="http://schemas.microsoft.com/office/drawing/2014/main" id="{C4423DD7-7A2D-47A6-BDA9-84AF256F195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5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6075" y="2457881"/>
            <a:ext cx="4265477" cy="1430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She was a Black volunteer who treated the sick and dying.</a:t>
            </a:r>
          </a:p>
          <a:p>
            <a:pPr algn="ctr"/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D637A-2846-4C63-8F25-A46E4E3C0EC4}"/>
              </a:ext>
            </a:extLst>
          </p:cNvPr>
          <p:cNvSpPr txBox="1"/>
          <p:nvPr/>
        </p:nvSpPr>
        <p:spPr>
          <a:xfrm>
            <a:off x="2544416" y="6858000"/>
            <a:ext cx="71011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https://commons.wikimedia.org/wiki/File:Sara_Brown_-_only_portrait.jpg</a:t>
            </a:r>
          </a:p>
        </p:txBody>
      </p:sp>
    </p:spTree>
    <p:extLst>
      <p:ext uri="{BB962C8B-B14F-4D97-AF65-F5344CB8AC3E}">
        <p14:creationId xmlns:p14="http://schemas.microsoft.com/office/powerpoint/2010/main" val="51106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Stephen Girard</a:t>
            </a:r>
          </a:p>
        </p:txBody>
      </p:sp>
      <p:pic>
        <p:nvPicPr>
          <p:cNvPr id="16386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651AB2AD-2A77-42F1-9133-F5626713E28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r="793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dirty="0"/>
              <a:t>He volunteered to take over the management of the makeshift hospital at Bush Hill, transforming it from a place of squalor and horror into a fully functioning hospital.</a:t>
            </a:r>
          </a:p>
          <a:p>
            <a:r>
              <a:rPr lang="en-US" dirty="0"/>
              <a:t>He disagreed with Benjamin Rush’s treatments.</a:t>
            </a:r>
          </a:p>
          <a:p>
            <a:r>
              <a:rPr lang="en-US" dirty="0"/>
              <a:t>He served as nurse, orderly, and source of comfort for the ill and dying.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D16B69-5D05-4252-8303-5AC5DB4B0553}"/>
              </a:ext>
            </a:extLst>
          </p:cNvPr>
          <p:cNvSpPr txBox="1"/>
          <p:nvPr/>
        </p:nvSpPr>
        <p:spPr>
          <a:xfrm>
            <a:off x="2328673" y="6882097"/>
            <a:ext cx="75514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https://commons.wikimedia.org/wiki/File:Stephen_Girard_by_JR_Lambdin.jpg</a:t>
            </a:r>
          </a:p>
        </p:txBody>
      </p:sp>
    </p:spTree>
    <p:extLst>
      <p:ext uri="{BB962C8B-B14F-4D97-AF65-F5344CB8AC3E}">
        <p14:creationId xmlns:p14="http://schemas.microsoft.com/office/powerpoint/2010/main" val="370295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The Free African Society (black volunteers)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Text&#10;&#10;Description automatically generated">
            <a:extLst>
              <a:ext uri="{FF2B5EF4-FFF2-40B4-BE49-F238E27FC236}">
                <a16:creationId xmlns:a16="http://schemas.microsoft.com/office/drawing/2014/main" id="{68165828-F329-4DBD-8A03-DAB1C7B38B4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0" r="-1" b="1561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9459" y="2837026"/>
            <a:ext cx="5417621" cy="11839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They volunteered to treat the sick and dying.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BA462E-9D0E-47A4-8550-7C59709AB966}"/>
              </a:ext>
            </a:extLst>
          </p:cNvPr>
          <p:cNvSpPr txBox="1"/>
          <p:nvPr/>
        </p:nvSpPr>
        <p:spPr>
          <a:xfrm>
            <a:off x="2165188" y="6858000"/>
            <a:ext cx="8908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https://www.blackpast.org/african-american-history/free-african-society-philadelphia-1787/</a:t>
            </a:r>
          </a:p>
        </p:txBody>
      </p:sp>
    </p:spTree>
    <p:extLst>
      <p:ext uri="{BB962C8B-B14F-4D97-AF65-F5344CB8AC3E}">
        <p14:creationId xmlns:p14="http://schemas.microsoft.com/office/powerpoint/2010/main" val="7414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William Currie</a:t>
            </a:r>
          </a:p>
        </p:txBody>
      </p:sp>
      <p:pic>
        <p:nvPicPr>
          <p:cNvPr id="20486" name="Picture 6" descr="page image">
            <a:extLst>
              <a:ext uri="{FF2B5EF4-FFF2-40B4-BE49-F238E27FC236}">
                <a16:creationId xmlns:a16="http://schemas.microsoft.com/office/drawing/2014/main" id="{6AB14C63-CF5E-4FFA-9C3A-20E47BECAA4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/>
          <a:stretch/>
        </p:blipFill>
        <p:spPr bwMode="auto"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He was an opponent of Benjamin Rush and thought Rush was mistaken about the cause of yellow fever.</a:t>
            </a:r>
          </a:p>
          <a:p>
            <a:r>
              <a:rPr lang="en-US" sz="3200" dirty="0"/>
              <a:t>He advocated a palliative regimen – to heal the body naturally through bed rest and diet.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FA8C24-DE29-4B8A-8A3E-2B71B65BC3C2}"/>
              </a:ext>
            </a:extLst>
          </p:cNvPr>
          <p:cNvSpPr txBox="1"/>
          <p:nvPr/>
        </p:nvSpPr>
        <p:spPr>
          <a:xfrm>
            <a:off x="2938744" y="6858000"/>
            <a:ext cx="6311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https://collections.nlm.nih.gov/catalog/nlm:nlmuid-2551045R-bk</a:t>
            </a:r>
          </a:p>
        </p:txBody>
      </p:sp>
    </p:spTree>
    <p:extLst>
      <p:ext uri="{BB962C8B-B14F-4D97-AF65-F5344CB8AC3E}">
        <p14:creationId xmlns:p14="http://schemas.microsoft.com/office/powerpoint/2010/main" val="154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A01FFC-35B6-44F5-B4B5-9180E5018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What If?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9D137-107F-41C0-AE0D-91EBF37DE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3"/>
            <a:ext cx="5174120" cy="3829951"/>
          </a:xfrm>
        </p:spPr>
        <p:txBody>
          <a:bodyPr anchor="t">
            <a:normAutofit/>
          </a:bodyPr>
          <a:lstStyle/>
          <a:p>
            <a:r>
              <a:rPr lang="en-US" dirty="0"/>
              <a:t>What if some of these important figures like Washington, Adams, Jefferson, and Hamilton had stayed in Philadelphia?</a:t>
            </a:r>
          </a:p>
          <a:p>
            <a:r>
              <a:rPr lang="en-US" dirty="0"/>
              <a:t>What if they caught yellow fever?</a:t>
            </a:r>
          </a:p>
          <a:p>
            <a:r>
              <a:rPr lang="en-US" dirty="0"/>
              <a:t>How would that have changed the course of the United States?</a:t>
            </a: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D424EA9-53E3-4D8E-8378-6CA97C30C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9048" y="945170"/>
            <a:ext cx="5458968" cy="4967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C14A5-A421-46A3-9427-BBE0E638F72F}"/>
              </a:ext>
            </a:extLst>
          </p:cNvPr>
          <p:cNvSpPr txBox="1"/>
          <p:nvPr/>
        </p:nvSpPr>
        <p:spPr>
          <a:xfrm>
            <a:off x="9732672" y="6858000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3" tooltip="http://just-call-me-frank.blogspot.com/2011/05/we-answer-some-follower-question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00A8C-8F5E-41C6-8797-393CAC333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5556504" cy="1481328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3-2-1 Exit Tickets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3E7FC-3971-4B04-9AE7-95CB25732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010912" cy="3831336"/>
          </a:xfrm>
        </p:spPr>
        <p:txBody>
          <a:bodyPr anchor="t">
            <a:normAutofit/>
          </a:bodyPr>
          <a:lstStyle/>
          <a:p>
            <a:r>
              <a:rPr lang="en-US" sz="3200" dirty="0"/>
              <a:t>Write 3 things you learned from this yellow fever unit.</a:t>
            </a:r>
          </a:p>
          <a:p>
            <a:endParaRPr lang="en-US" sz="3200" dirty="0"/>
          </a:p>
          <a:p>
            <a:r>
              <a:rPr lang="en-US" sz="3200" dirty="0"/>
              <a:t>Write 2 things you liked or found interesting.</a:t>
            </a:r>
          </a:p>
          <a:p>
            <a:endParaRPr lang="en-US" sz="3200" dirty="0"/>
          </a:p>
          <a:p>
            <a:r>
              <a:rPr lang="en-US" sz="3200" dirty="0"/>
              <a:t>Write 1 question you have.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6137382-89D4-4688-A506-0D623AD4F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9048" y="1197647"/>
            <a:ext cx="5458968" cy="446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6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C9C85F-2D08-4A70-AB79-DDAB0941B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852712"/>
            <a:ext cx="6576906" cy="30911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8CE42-6030-4791-811E-0B31A41A0E94}"/>
              </a:ext>
            </a:extLst>
          </p:cNvPr>
          <p:cNvSpPr txBox="1"/>
          <p:nvPr/>
        </p:nvSpPr>
        <p:spPr>
          <a:xfrm>
            <a:off x="3732953" y="4516454"/>
            <a:ext cx="7188199" cy="1488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These plans were developed by Chen Chang as a Drexel University Capstone MLIS project in conjunction with Christ Church Preservation Trust and the CLIR funded Digitizing Philadelphia’s Historic Congregations project: </a:t>
            </a:r>
            <a:r>
              <a:rPr lang="en-US" sz="2000" dirty="0">
                <a:hlinkClick r:id="rId3"/>
              </a:rPr>
              <a:t>www.philadelphiacongregations.org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3889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49964-918F-415D-B07B-0DF47F64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Others stayed behind to fight the epidemic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BE68-61E5-41A9-958F-EDA35924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1099005"/>
            <a:ext cx="6459030" cy="4330805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/>
              <a:t>“It’s always an extreme crisis that the true leaders emerge and what defines them is the ability to turn despair into opportunity.”</a:t>
            </a: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1800" dirty="0">
                <a:solidFill>
                  <a:srgbClr val="ED7D31"/>
                </a:solidFill>
              </a:rPr>
              <a:t>– “Fever (1793-1820) – Philadelphia: The Great Experiment”</a:t>
            </a:r>
          </a:p>
          <a:p>
            <a:endParaRPr lang="en-US" sz="2200" dirty="0"/>
          </a:p>
          <a:p>
            <a:endParaRPr lang="en-US" sz="2200" dirty="0"/>
          </a:p>
          <a:p>
            <a:r>
              <a:rPr lang="en-US" sz="2400" dirty="0"/>
              <a:t>What does this quote mean?</a:t>
            </a:r>
          </a:p>
        </p:txBody>
      </p:sp>
    </p:spTree>
    <p:extLst>
      <p:ext uri="{BB962C8B-B14F-4D97-AF65-F5344CB8AC3E}">
        <p14:creationId xmlns:p14="http://schemas.microsoft.com/office/powerpoint/2010/main" val="23494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37F56-EBC0-488E-90F9-E494B3110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2358" y="896236"/>
            <a:ext cx="3427283" cy="5396347"/>
          </a:xfrm>
        </p:spPr>
        <p:txBody>
          <a:bodyPr>
            <a:normAutofit/>
          </a:bodyPr>
          <a:lstStyle/>
          <a:p>
            <a:r>
              <a:rPr lang="en-US" dirty="0"/>
              <a:t>Absalom Jones</a:t>
            </a:r>
          </a:p>
          <a:p>
            <a:r>
              <a:rPr lang="en-US" dirty="0"/>
              <a:t>Anne Parrish</a:t>
            </a:r>
          </a:p>
          <a:p>
            <a:r>
              <a:rPr lang="en-US" dirty="0"/>
              <a:t>Benjamin Latrobe</a:t>
            </a:r>
          </a:p>
          <a:p>
            <a:r>
              <a:rPr lang="en-US" dirty="0"/>
              <a:t>Benjamin Rush</a:t>
            </a:r>
          </a:p>
          <a:p>
            <a:r>
              <a:rPr lang="en-US" dirty="0"/>
              <a:t>Bush Hill</a:t>
            </a:r>
          </a:p>
          <a:p>
            <a:r>
              <a:rPr lang="en-US" dirty="0"/>
              <a:t>Churches</a:t>
            </a:r>
          </a:p>
          <a:p>
            <a:r>
              <a:rPr lang="en-US" dirty="0"/>
              <a:t>College of Physicians</a:t>
            </a:r>
          </a:p>
          <a:p>
            <a:r>
              <a:rPr lang="en-US" dirty="0"/>
              <a:t>Doctors</a:t>
            </a:r>
          </a:p>
          <a:p>
            <a:r>
              <a:rPr lang="en-US" dirty="0"/>
              <a:t>Frederick Graff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FF123-C4E7-4061-B3DE-5BD8630C9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713509"/>
            <a:ext cx="3427282" cy="5936673"/>
          </a:xfrm>
        </p:spPr>
        <p:txBody>
          <a:bodyPr>
            <a:normAutofit/>
          </a:bodyPr>
          <a:lstStyle/>
          <a:p>
            <a:r>
              <a:rPr lang="en-US" dirty="0"/>
              <a:t>George Washington</a:t>
            </a:r>
          </a:p>
          <a:p>
            <a:r>
              <a:rPr lang="en-US" dirty="0"/>
              <a:t>Governor Mifflin</a:t>
            </a:r>
          </a:p>
          <a:p>
            <a:r>
              <a:rPr lang="en-US" dirty="0"/>
              <a:t>Jean </a:t>
            </a:r>
            <a:r>
              <a:rPr lang="en-US" dirty="0" err="1"/>
              <a:t>Deveze</a:t>
            </a:r>
            <a:endParaRPr lang="en-US" dirty="0"/>
          </a:p>
          <a:p>
            <a:r>
              <a:rPr lang="en-US" dirty="0"/>
              <a:t>Matthew Clarkson</a:t>
            </a:r>
          </a:p>
          <a:p>
            <a:r>
              <a:rPr lang="en-US" dirty="0"/>
              <a:t>Richard Allen</a:t>
            </a:r>
          </a:p>
          <a:p>
            <a:r>
              <a:rPr lang="en-US" dirty="0"/>
              <a:t>Sarah Bass</a:t>
            </a:r>
          </a:p>
          <a:p>
            <a:r>
              <a:rPr lang="en-US" dirty="0"/>
              <a:t>Stephen Girard</a:t>
            </a:r>
          </a:p>
          <a:p>
            <a:r>
              <a:rPr lang="en-US" dirty="0"/>
              <a:t>The Free African Society (black volunteers)</a:t>
            </a:r>
          </a:p>
          <a:p>
            <a:r>
              <a:rPr lang="en-US" dirty="0"/>
              <a:t>William Currie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3F60B-364E-4C2F-BE81-1688EA6AF517}"/>
              </a:ext>
            </a:extLst>
          </p:cNvPr>
          <p:cNvSpPr txBox="1"/>
          <p:nvPr/>
        </p:nvSpPr>
        <p:spPr>
          <a:xfrm>
            <a:off x="457200" y="160335"/>
            <a:ext cx="3159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ED7D31"/>
                </a:solidFill>
              </a:rPr>
              <a:t>BINGO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89F5DA-C5A9-40C5-ACD7-08124444C90C}"/>
              </a:ext>
            </a:extLst>
          </p:cNvPr>
          <p:cNvSpPr txBox="1">
            <a:spLocks/>
          </p:cNvSpPr>
          <p:nvPr/>
        </p:nvSpPr>
        <p:spPr>
          <a:xfrm>
            <a:off x="208113" y="1244000"/>
            <a:ext cx="3642822" cy="5406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These 18 names appear in the video you will watch.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Select 16 names and randomly fill in the top blanks of your board.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As you watch the video, fill in the role for each figure.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You win BINGO when you correctly complete a row, column, or diagonal!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You win BLACKOUT BINGO when you correctly complete the whole board!</a:t>
            </a:r>
          </a:p>
        </p:txBody>
      </p:sp>
    </p:spTree>
    <p:extLst>
      <p:ext uri="{BB962C8B-B14F-4D97-AF65-F5344CB8AC3E}">
        <p14:creationId xmlns:p14="http://schemas.microsoft.com/office/powerpoint/2010/main" val="373890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49964-918F-415D-B07B-0DF47F64C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Fever (1793-1820)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EBE68-61E5-41A9-958F-EDA35924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/>
              </a:rPr>
              <a:t>https://www.youtube.com/watch?v=P7L5olIfYcI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506" name="Picture 2" descr="Fever (1793-1820) - Philadelphia: The Great Experiment - YouTube">
            <a:extLst>
              <a:ext uri="{FF2B5EF4-FFF2-40B4-BE49-F238E27FC236}">
                <a16:creationId xmlns:a16="http://schemas.microsoft.com/office/drawing/2014/main" id="{F317B0FC-BC3B-4A6D-A7CB-242EF6A5C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" b="9997"/>
          <a:stretch/>
        </p:blipFill>
        <p:spPr bwMode="auto"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08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ED8E54F9-849C-4865-8C5E-FD967B81D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8">
            <a:extLst>
              <a:ext uri="{FF2B5EF4-FFF2-40B4-BE49-F238E27FC236}">
                <a16:creationId xmlns:a16="http://schemas.microsoft.com/office/drawing/2014/main" id="{391AE6B3-1D2D-4C67-A4DB-888635B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054983"/>
          </a:xfrm>
          <a:custGeom>
            <a:avLst/>
            <a:gdLst>
              <a:gd name="connsiteX0" fmla="*/ 6788003 w 12188952"/>
              <a:gd name="connsiteY0" fmla="*/ 5986774 h 6054983"/>
              <a:gd name="connsiteX1" fmla="*/ 6787005 w 12188952"/>
              <a:gd name="connsiteY1" fmla="*/ 5986852 h 6054983"/>
              <a:gd name="connsiteX2" fmla="*/ 6786779 w 12188952"/>
              <a:gd name="connsiteY2" fmla="*/ 5987386 h 6054983"/>
              <a:gd name="connsiteX3" fmla="*/ 0 w 12188952"/>
              <a:gd name="connsiteY3" fmla="*/ 0 h 6054983"/>
              <a:gd name="connsiteX4" fmla="*/ 12188952 w 12188952"/>
              <a:gd name="connsiteY4" fmla="*/ 0 h 6054983"/>
              <a:gd name="connsiteX5" fmla="*/ 12188952 w 12188952"/>
              <a:gd name="connsiteY5" fmla="*/ 5092539 h 6054983"/>
              <a:gd name="connsiteX6" fmla="*/ 12058081 w 12188952"/>
              <a:gd name="connsiteY6" fmla="*/ 5131579 h 6054983"/>
              <a:gd name="connsiteX7" fmla="*/ 11673881 w 12188952"/>
              <a:gd name="connsiteY7" fmla="*/ 5235154 h 6054983"/>
              <a:gd name="connsiteX8" fmla="*/ 10422749 w 12188952"/>
              <a:gd name="connsiteY8" fmla="*/ 5518693 h 6054983"/>
              <a:gd name="connsiteX9" fmla="*/ 9421666 w 12188952"/>
              <a:gd name="connsiteY9" fmla="*/ 5693855 h 6054983"/>
              <a:gd name="connsiteX10" fmla="*/ 8456304 w 12188952"/>
              <a:gd name="connsiteY10" fmla="*/ 5827556 h 6054983"/>
              <a:gd name="connsiteX11" fmla="*/ 7714041 w 12188952"/>
              <a:gd name="connsiteY11" fmla="*/ 5907503 h 6054983"/>
              <a:gd name="connsiteX12" fmla="*/ 6949978 w 12188952"/>
              <a:gd name="connsiteY12" fmla="*/ 5973283 h 6054983"/>
              <a:gd name="connsiteX13" fmla="*/ 6934569 w 12188952"/>
              <a:gd name="connsiteY13" fmla="*/ 5975354 h 6054983"/>
              <a:gd name="connsiteX14" fmla="*/ 6788750 w 12188952"/>
              <a:gd name="connsiteY14" fmla="*/ 5986715 h 6054983"/>
              <a:gd name="connsiteX15" fmla="*/ 6798241 w 12188952"/>
              <a:gd name="connsiteY15" fmla="*/ 5988535 h 6054983"/>
              <a:gd name="connsiteX16" fmla="*/ 6833723 w 12188952"/>
              <a:gd name="connsiteY16" fmla="*/ 5986828 h 6054983"/>
              <a:gd name="connsiteX17" fmla="*/ 6882282 w 12188952"/>
              <a:gd name="connsiteY17" fmla="*/ 5983850 h 6054983"/>
              <a:gd name="connsiteX18" fmla="*/ 7576876 w 12188952"/>
              <a:gd name="connsiteY18" fmla="*/ 5951323 h 6054983"/>
              <a:gd name="connsiteX19" fmla="*/ 8621689 w 12188952"/>
              <a:gd name="connsiteY19" fmla="*/ 5864426 h 6054983"/>
              <a:gd name="connsiteX20" fmla="*/ 9477600 w 12188952"/>
              <a:gd name="connsiteY20" fmla="*/ 5760520 h 6054983"/>
              <a:gd name="connsiteX21" fmla="*/ 10626651 w 12188952"/>
              <a:gd name="connsiteY21" fmla="*/ 5566363 h 6054983"/>
              <a:gd name="connsiteX22" fmla="*/ 11995498 w 12188952"/>
              <a:gd name="connsiteY22" fmla="*/ 5240369 h 6054983"/>
              <a:gd name="connsiteX23" fmla="*/ 12188952 w 12188952"/>
              <a:gd name="connsiteY23" fmla="*/ 5183370 h 6054983"/>
              <a:gd name="connsiteX24" fmla="*/ 12188952 w 12188952"/>
              <a:gd name="connsiteY24" fmla="*/ 5238107 h 6054983"/>
              <a:gd name="connsiteX25" fmla="*/ 11826300 w 12188952"/>
              <a:gd name="connsiteY25" fmla="*/ 5343406 h 6054983"/>
              <a:gd name="connsiteX26" fmla="*/ 10936448 w 12188952"/>
              <a:gd name="connsiteY26" fmla="*/ 5557921 h 6054983"/>
              <a:gd name="connsiteX27" fmla="*/ 9983034 w 12188952"/>
              <a:gd name="connsiteY27" fmla="*/ 5737926 h 6054983"/>
              <a:gd name="connsiteX28" fmla="*/ 9184585 w 12188952"/>
              <a:gd name="connsiteY28" fmla="*/ 5853873 h 6054983"/>
              <a:gd name="connsiteX29" fmla="*/ 8576053 w 12188952"/>
              <a:gd name="connsiteY29" fmla="*/ 5923392 h 6054983"/>
              <a:gd name="connsiteX30" fmla="*/ 7862392 w 12188952"/>
              <a:gd name="connsiteY30" fmla="*/ 5984843 h 6054983"/>
              <a:gd name="connsiteX31" fmla="*/ 6933768 w 12188952"/>
              <a:gd name="connsiteY31" fmla="*/ 6036237 h 6054983"/>
              <a:gd name="connsiteX32" fmla="*/ 6476130 w 12188952"/>
              <a:gd name="connsiteY32" fmla="*/ 6050140 h 6054983"/>
              <a:gd name="connsiteX33" fmla="*/ 6360703 w 12188952"/>
              <a:gd name="connsiteY33" fmla="*/ 6054983 h 6054983"/>
              <a:gd name="connsiteX34" fmla="*/ 6055614 w 12188952"/>
              <a:gd name="connsiteY34" fmla="*/ 6054983 h 6054983"/>
              <a:gd name="connsiteX35" fmla="*/ 5976289 w 12188952"/>
              <a:gd name="connsiteY35" fmla="*/ 6050389 h 6054983"/>
              <a:gd name="connsiteX36" fmla="*/ 5263770 w 12188952"/>
              <a:gd name="connsiteY36" fmla="*/ 6014140 h 6054983"/>
              <a:gd name="connsiteX37" fmla="*/ 4345190 w 12188952"/>
              <a:gd name="connsiteY37" fmla="*/ 5952070 h 6054983"/>
              <a:gd name="connsiteX38" fmla="*/ 3372201 w 12188952"/>
              <a:gd name="connsiteY38" fmla="*/ 5853501 h 6054983"/>
              <a:gd name="connsiteX39" fmla="*/ 2361582 w 12188952"/>
              <a:gd name="connsiteY39" fmla="*/ 5734574 h 6054983"/>
              <a:gd name="connsiteX40" fmla="*/ 1232869 w 12188952"/>
              <a:gd name="connsiteY40" fmla="*/ 5561398 h 6054983"/>
              <a:gd name="connsiteX41" fmla="*/ 68483 w 12188952"/>
              <a:gd name="connsiteY41" fmla="*/ 5321691 h 6054983"/>
              <a:gd name="connsiteX42" fmla="*/ 0 w 12188952"/>
              <a:gd name="connsiteY42" fmla="*/ 5304336 h 6054983"/>
              <a:gd name="connsiteX43" fmla="*/ 0 w 12188952"/>
              <a:gd name="connsiteY43" fmla="*/ 5247847 h 6054983"/>
              <a:gd name="connsiteX44" fmla="*/ 72423 w 12188952"/>
              <a:gd name="connsiteY44" fmla="*/ 5266624 h 6054983"/>
              <a:gd name="connsiteX45" fmla="*/ 600566 w 12188952"/>
              <a:gd name="connsiteY45" fmla="*/ 5384994 h 6054983"/>
              <a:gd name="connsiteX46" fmla="*/ 1769069 w 12188952"/>
              <a:gd name="connsiteY46" fmla="*/ 5595162 h 6054983"/>
              <a:gd name="connsiteX47" fmla="*/ 2612900 w 12188952"/>
              <a:gd name="connsiteY47" fmla="*/ 5712104 h 6054983"/>
              <a:gd name="connsiteX48" fmla="*/ 2580488 w 12188952"/>
              <a:gd name="connsiteY48" fmla="*/ 5702173 h 6054983"/>
              <a:gd name="connsiteX49" fmla="*/ 1112357 w 12188952"/>
              <a:gd name="connsiteY49" fmla="*/ 5369476 h 6054983"/>
              <a:gd name="connsiteX50" fmla="*/ 420307 w 12188952"/>
              <a:gd name="connsiteY50" fmla="*/ 5170043 h 6054983"/>
              <a:gd name="connsiteX51" fmla="*/ 0 w 12188952"/>
              <a:gd name="connsiteY51" fmla="*/ 5031126 h 605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88952" h="6054983">
                <a:moveTo>
                  <a:pt x="6788003" y="5986774"/>
                </a:moveTo>
                <a:lnTo>
                  <a:pt x="6787005" y="5986852"/>
                </a:lnTo>
                <a:lnTo>
                  <a:pt x="6786779" y="5987386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5092539"/>
                </a:lnTo>
                <a:lnTo>
                  <a:pt x="12058081" y="5131579"/>
                </a:lnTo>
                <a:cubicBezTo>
                  <a:pt x="11930517" y="5167793"/>
                  <a:pt x="11802439" y="5202322"/>
                  <a:pt x="11673881" y="5235154"/>
                </a:cubicBezTo>
                <a:cubicBezTo>
                  <a:pt x="11259973" y="5342661"/>
                  <a:pt x="10842632" y="5436263"/>
                  <a:pt x="10422749" y="5518693"/>
                </a:cubicBezTo>
                <a:cubicBezTo>
                  <a:pt x="10090287" y="5583904"/>
                  <a:pt x="9756593" y="5642301"/>
                  <a:pt x="9421666" y="5693855"/>
                </a:cubicBezTo>
                <a:cubicBezTo>
                  <a:pt x="9100721" y="5743512"/>
                  <a:pt x="8778938" y="5788079"/>
                  <a:pt x="8456304" y="5827556"/>
                </a:cubicBezTo>
                <a:cubicBezTo>
                  <a:pt x="8209307" y="5857722"/>
                  <a:pt x="7961801" y="5883295"/>
                  <a:pt x="7714041" y="5907503"/>
                </a:cubicBezTo>
                <a:lnTo>
                  <a:pt x="6949978" y="5973283"/>
                </a:lnTo>
                <a:lnTo>
                  <a:pt x="6934569" y="5975354"/>
                </a:lnTo>
                <a:lnTo>
                  <a:pt x="6788750" y="5986715"/>
                </a:lnTo>
                <a:lnTo>
                  <a:pt x="6798241" y="5988535"/>
                </a:lnTo>
                <a:cubicBezTo>
                  <a:pt x="6809920" y="5989001"/>
                  <a:pt x="6822028" y="5986828"/>
                  <a:pt x="6833723" y="5986828"/>
                </a:cubicBezTo>
                <a:cubicBezTo>
                  <a:pt x="6849867" y="5986828"/>
                  <a:pt x="6866012" y="5984221"/>
                  <a:pt x="6882282" y="5983850"/>
                </a:cubicBezTo>
                <a:cubicBezTo>
                  <a:pt x="7114026" y="5978388"/>
                  <a:pt x="7345514" y="5966221"/>
                  <a:pt x="7576876" y="5951323"/>
                </a:cubicBezTo>
                <a:cubicBezTo>
                  <a:pt x="7925570" y="5928855"/>
                  <a:pt x="8274011" y="5900676"/>
                  <a:pt x="8621689" y="5864426"/>
                </a:cubicBezTo>
                <a:cubicBezTo>
                  <a:pt x="8907712" y="5835128"/>
                  <a:pt x="9193011" y="5800493"/>
                  <a:pt x="9477600" y="5760520"/>
                </a:cubicBezTo>
                <a:cubicBezTo>
                  <a:pt x="9862435" y="5706146"/>
                  <a:pt x="10245452" y="5641432"/>
                  <a:pt x="10626651" y="5566363"/>
                </a:cubicBezTo>
                <a:cubicBezTo>
                  <a:pt x="11087341" y="5475243"/>
                  <a:pt x="11544088" y="5367737"/>
                  <a:pt x="11995498" y="5240369"/>
                </a:cubicBezTo>
                <a:lnTo>
                  <a:pt x="12188952" y="5183370"/>
                </a:lnTo>
                <a:lnTo>
                  <a:pt x="12188952" y="5238107"/>
                </a:lnTo>
                <a:lnTo>
                  <a:pt x="11826300" y="5343406"/>
                </a:lnTo>
                <a:cubicBezTo>
                  <a:pt x="11531885" y="5423103"/>
                  <a:pt x="11235310" y="5493989"/>
                  <a:pt x="10936448" y="5557921"/>
                </a:cubicBezTo>
                <a:cubicBezTo>
                  <a:pt x="10620168" y="5625703"/>
                  <a:pt x="10302365" y="5685700"/>
                  <a:pt x="9983034" y="5737926"/>
                </a:cubicBezTo>
                <a:cubicBezTo>
                  <a:pt x="9717606" y="5781375"/>
                  <a:pt x="9451451" y="5820020"/>
                  <a:pt x="9184585" y="5853873"/>
                </a:cubicBezTo>
                <a:cubicBezTo>
                  <a:pt x="8981951" y="5879447"/>
                  <a:pt x="8779319" y="5903530"/>
                  <a:pt x="8576053" y="5923392"/>
                </a:cubicBezTo>
                <a:cubicBezTo>
                  <a:pt x="8338462" y="5946112"/>
                  <a:pt x="8100618" y="5967587"/>
                  <a:pt x="7862392" y="5984843"/>
                </a:cubicBezTo>
                <a:cubicBezTo>
                  <a:pt x="7553105" y="6007187"/>
                  <a:pt x="7243690" y="6025065"/>
                  <a:pt x="6933768" y="6036237"/>
                </a:cubicBezTo>
                <a:cubicBezTo>
                  <a:pt x="6781221" y="6041700"/>
                  <a:pt x="6628676" y="6045548"/>
                  <a:pt x="6476130" y="6050140"/>
                </a:cubicBezTo>
                <a:cubicBezTo>
                  <a:pt x="6437585" y="6048056"/>
                  <a:pt x="6398929" y="6049681"/>
                  <a:pt x="6360703" y="6054983"/>
                </a:cubicBezTo>
                <a:lnTo>
                  <a:pt x="6055614" y="6054983"/>
                </a:lnTo>
                <a:lnTo>
                  <a:pt x="5976289" y="6050389"/>
                </a:lnTo>
                <a:cubicBezTo>
                  <a:pt x="5738826" y="6037976"/>
                  <a:pt x="5501363" y="6024197"/>
                  <a:pt x="5263770" y="6014140"/>
                </a:cubicBezTo>
                <a:cubicBezTo>
                  <a:pt x="4957027" y="6001724"/>
                  <a:pt x="4650663" y="5981244"/>
                  <a:pt x="4345190" y="5952070"/>
                </a:cubicBezTo>
                <a:cubicBezTo>
                  <a:pt x="4020648" y="5921158"/>
                  <a:pt x="3696870" y="5886523"/>
                  <a:pt x="3372201" y="5853501"/>
                </a:cubicBezTo>
                <a:cubicBezTo>
                  <a:pt x="3034653" y="5819239"/>
                  <a:pt x="2697781" y="5779600"/>
                  <a:pt x="2361582" y="5734574"/>
                </a:cubicBezTo>
                <a:cubicBezTo>
                  <a:pt x="1984196" y="5684421"/>
                  <a:pt x="1607962" y="5626695"/>
                  <a:pt x="1232869" y="5561398"/>
                </a:cubicBezTo>
                <a:cubicBezTo>
                  <a:pt x="841970" y="5492685"/>
                  <a:pt x="453644" y="5414197"/>
                  <a:pt x="68483" y="5321691"/>
                </a:cubicBezTo>
                <a:lnTo>
                  <a:pt x="0" y="5304336"/>
                </a:lnTo>
                <a:lnTo>
                  <a:pt x="0" y="5247847"/>
                </a:lnTo>
                <a:lnTo>
                  <a:pt x="72423" y="5266624"/>
                </a:lnTo>
                <a:cubicBezTo>
                  <a:pt x="247899" y="5308802"/>
                  <a:pt x="424058" y="5348062"/>
                  <a:pt x="600566" y="5384994"/>
                </a:cubicBezTo>
                <a:cubicBezTo>
                  <a:pt x="988032" y="5465808"/>
                  <a:pt x="1377788" y="5534706"/>
                  <a:pt x="1769069" y="5595162"/>
                </a:cubicBezTo>
                <a:cubicBezTo>
                  <a:pt x="2051913" y="5638738"/>
                  <a:pt x="2335141" y="5678835"/>
                  <a:pt x="2612900" y="5712104"/>
                </a:cubicBezTo>
                <a:cubicBezTo>
                  <a:pt x="2604892" y="5714711"/>
                  <a:pt x="2593962" y="5704655"/>
                  <a:pt x="2580488" y="5702173"/>
                </a:cubicBezTo>
                <a:cubicBezTo>
                  <a:pt x="2086656" y="5610221"/>
                  <a:pt x="1597284" y="5499328"/>
                  <a:pt x="1112357" y="5369476"/>
                </a:cubicBezTo>
                <a:cubicBezTo>
                  <a:pt x="880233" y="5307405"/>
                  <a:pt x="649550" y="5240927"/>
                  <a:pt x="420307" y="5170043"/>
                </a:cubicBezTo>
                <a:lnTo>
                  <a:pt x="0" y="503112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8D247-D799-48A9-BD5B-78AAF4E49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29452"/>
            <a:ext cx="9144000" cy="252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Let’s go 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over the roles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6D080EC2-42B5-4E04-BBF7-F0BC5CB7C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35665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7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CF671-BFFB-4EF8-B8F1-A24B3550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/>
              <a:t>Absalom Jones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E7BEB0-F4EC-4910-BA9A-B3614D805E3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r="730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52EDF-E3FD-4A9A-9685-85A9D3F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He didn’t believe Blacks were immune to yellow fever.</a:t>
            </a:r>
          </a:p>
          <a:p>
            <a:r>
              <a:rPr lang="en-US" sz="3200" dirty="0"/>
              <a:t>He believed volunteering would strengthen the Blacks’ case for equality and recognition.</a:t>
            </a:r>
          </a:p>
          <a:p>
            <a:r>
              <a:rPr lang="en-US" sz="3200" dirty="0"/>
              <a:t>He mobilized scores of people to treat the sick and dying.</a:t>
            </a:r>
          </a:p>
          <a:p>
            <a:endParaRPr lang="en-US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9CF56-A010-4629-91E9-15487708EC6A}"/>
              </a:ext>
            </a:extLst>
          </p:cNvPr>
          <p:cNvSpPr txBox="1"/>
          <p:nvPr/>
        </p:nvSpPr>
        <p:spPr>
          <a:xfrm>
            <a:off x="2856088" y="6858000"/>
            <a:ext cx="6582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https://commons.wikimedia.org/wiki/File:Absalom-Jones_Peale.jpg</a:t>
            </a:r>
          </a:p>
        </p:txBody>
      </p:sp>
    </p:spTree>
    <p:extLst>
      <p:ext uri="{BB962C8B-B14F-4D97-AF65-F5344CB8AC3E}">
        <p14:creationId xmlns:p14="http://schemas.microsoft.com/office/powerpoint/2010/main" val="37366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CF671-BFFB-4EF8-B8F1-A24B3550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7013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Anne Parrish</a:t>
            </a:r>
          </a:p>
        </p:txBody>
      </p:sp>
      <p:sp>
        <p:nvSpPr>
          <p:cNvPr id="87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A stuffed toy on a white surface&#10;&#10;Description automatically generated with low confidence">
            <a:extLst>
              <a:ext uri="{FF2B5EF4-FFF2-40B4-BE49-F238E27FC236}">
                <a16:creationId xmlns:a16="http://schemas.microsoft.com/office/drawing/2014/main" id="{B9FC32F6-D10F-489F-AF09-DEFCD87A731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8" r="14568" b="1"/>
          <a:stretch/>
        </p:blipFill>
        <p:spPr bwMode="auto">
          <a:xfrm>
            <a:off x="572492" y="2002056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52EDF-E3FD-4A9A-9685-85A9D3F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6131" y="2708282"/>
            <a:ext cx="5253030" cy="2798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She established the House of Industry that trained yellow-fever surviving women and orphan girls in needle trade and loom work to support themselves and their families.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8D27E3-A44E-4B9B-8722-76AD7F9EF2F0}"/>
              </a:ext>
            </a:extLst>
          </p:cNvPr>
          <p:cNvSpPr txBox="1"/>
          <p:nvPr/>
        </p:nvSpPr>
        <p:spPr>
          <a:xfrm>
            <a:off x="2936139" y="6911873"/>
            <a:ext cx="6713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https://prabook.com/web/show-photo.jpg?id=2616701&amp;cache=false</a:t>
            </a:r>
          </a:p>
        </p:txBody>
      </p:sp>
    </p:spTree>
    <p:extLst>
      <p:ext uri="{BB962C8B-B14F-4D97-AF65-F5344CB8AC3E}">
        <p14:creationId xmlns:p14="http://schemas.microsoft.com/office/powerpoint/2010/main" val="14212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7B82-808E-41CC-9AC1-D51D453A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Benjamin Latrobe</a:t>
            </a:r>
          </a:p>
        </p:txBody>
      </p:sp>
      <p:pic>
        <p:nvPicPr>
          <p:cNvPr id="5122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DB11889A-B557-487A-A30B-AFBCD007B62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1671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B7177-5419-4F2D-946B-8B8323CB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He was an engineer who was commissioned to design the first municipal water system.</a:t>
            </a:r>
          </a:p>
          <a:p>
            <a:r>
              <a:rPr lang="en-US" sz="3200" dirty="0"/>
              <a:t>He used steam power to provide fresh water, but it was dangerous.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984B4-D1D0-4EC1-9D7F-7547CD4655F0}"/>
              </a:ext>
            </a:extLst>
          </p:cNvPr>
          <p:cNvSpPr txBox="1"/>
          <p:nvPr/>
        </p:nvSpPr>
        <p:spPr>
          <a:xfrm>
            <a:off x="2540784" y="6858000"/>
            <a:ext cx="7107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https://commons.wikimedia.org/wiki/File:Benjamin_latrobe_by_peale.jpg</a:t>
            </a:r>
          </a:p>
        </p:txBody>
      </p:sp>
    </p:spTree>
    <p:extLst>
      <p:ext uri="{BB962C8B-B14F-4D97-AF65-F5344CB8AC3E}">
        <p14:creationId xmlns:p14="http://schemas.microsoft.com/office/powerpoint/2010/main" val="6701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1275</Words>
  <Application>Microsoft Office PowerPoint</Application>
  <PresentationFormat>Widescreen</PresentationFormat>
  <Paragraphs>141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Lucida Handwriting</vt:lpstr>
      <vt:lpstr>Times New Roman</vt:lpstr>
      <vt:lpstr>Office Theme</vt:lpstr>
      <vt:lpstr>Office Theme</vt:lpstr>
      <vt:lpstr>Yellow Fever and Leadership</vt:lpstr>
      <vt:lpstr>Important figures in the government left Philadelphia during the yellow fever in 1793</vt:lpstr>
      <vt:lpstr>Others stayed behind to fight the epidemic</vt:lpstr>
      <vt:lpstr>PowerPoint Presentation</vt:lpstr>
      <vt:lpstr>Fever (1793-1820)</vt:lpstr>
      <vt:lpstr>Let’s go over the roles</vt:lpstr>
      <vt:lpstr>Absalom Jones</vt:lpstr>
      <vt:lpstr>Anne Parrish</vt:lpstr>
      <vt:lpstr>Benjamin Latrobe</vt:lpstr>
      <vt:lpstr>Benjamin Rush</vt:lpstr>
      <vt:lpstr>Bush Hill</vt:lpstr>
      <vt:lpstr>Churches</vt:lpstr>
      <vt:lpstr>College of Physicians</vt:lpstr>
      <vt:lpstr>Doctors</vt:lpstr>
      <vt:lpstr>Frederick Graff</vt:lpstr>
      <vt:lpstr>George Washington</vt:lpstr>
      <vt:lpstr>Governor (Thomas) Mifflin</vt:lpstr>
      <vt:lpstr>Jean Deveze</vt:lpstr>
      <vt:lpstr>Matthew Clarkson</vt:lpstr>
      <vt:lpstr>Richard Allen</vt:lpstr>
      <vt:lpstr>Sarah Bass</vt:lpstr>
      <vt:lpstr>Stephen Girard</vt:lpstr>
      <vt:lpstr>The Free African Society (black volunteers)</vt:lpstr>
      <vt:lpstr>William Currie</vt:lpstr>
      <vt:lpstr>What If?</vt:lpstr>
      <vt:lpstr>3-2-1 Exit Tickets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Chang,Chen</dc:creator>
  <cp:lastModifiedBy>Chang,Chen</cp:lastModifiedBy>
  <cp:revision>87</cp:revision>
  <dcterms:created xsi:type="dcterms:W3CDTF">2021-03-01T21:04:38Z</dcterms:created>
  <dcterms:modified xsi:type="dcterms:W3CDTF">2021-05-03T22:21:55Z</dcterms:modified>
</cp:coreProperties>
</file>